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6" r:id="rId1"/>
  </p:sldMasterIdLst>
  <p:sldIdLst>
    <p:sldId id="256" r:id="rId2"/>
    <p:sldId id="266" r:id="rId3"/>
    <p:sldId id="265" r:id="rId4"/>
    <p:sldId id="274" r:id="rId5"/>
    <p:sldId id="276" r:id="rId6"/>
    <p:sldId id="277" r:id="rId7"/>
    <p:sldId id="278"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3D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63"/>
  </p:normalViewPr>
  <p:slideViewPr>
    <p:cSldViewPr snapToGrid="0" snapToObjects="1">
      <p:cViewPr varScale="1">
        <p:scale>
          <a:sx n="114" d="100"/>
          <a:sy n="114" d="100"/>
        </p:scale>
        <p:origin x="4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3EA18D-B1E0-4E6C-819E-90AB2F59488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CBF2F00-4FFE-4468-870E-4859690F71BD}">
      <dgm:prSet/>
      <dgm:spPr/>
      <dgm:t>
        <a:bodyPr/>
        <a:lstStyle/>
        <a:p>
          <a:pPr>
            <a:defRPr b="1"/>
          </a:pPr>
          <a:r>
            <a:rPr lang="en-US"/>
            <a:t>Scenario</a:t>
          </a:r>
        </a:p>
      </dgm:t>
    </dgm:pt>
    <dgm:pt modelId="{1320FE02-F383-4836-A769-4E940CF6EFD4}" type="parTrans" cxnId="{0E94A38C-B566-4409-A9D5-2820BAD81977}">
      <dgm:prSet/>
      <dgm:spPr/>
      <dgm:t>
        <a:bodyPr/>
        <a:lstStyle/>
        <a:p>
          <a:endParaRPr lang="en-US"/>
        </a:p>
      </dgm:t>
    </dgm:pt>
    <dgm:pt modelId="{7CD9658F-E876-4342-BCC1-02DD8362594D}" type="sibTrans" cxnId="{0E94A38C-B566-4409-A9D5-2820BAD81977}">
      <dgm:prSet/>
      <dgm:spPr/>
      <dgm:t>
        <a:bodyPr/>
        <a:lstStyle/>
        <a:p>
          <a:endParaRPr lang="en-US"/>
        </a:p>
      </dgm:t>
    </dgm:pt>
    <dgm:pt modelId="{C904367D-E8FB-4464-B422-66914A43E449}">
      <dgm:prSet/>
      <dgm:spPr/>
      <dgm:t>
        <a:bodyPr/>
        <a:lstStyle/>
        <a:p>
          <a:r>
            <a:rPr lang="en-US" dirty="0"/>
            <a:t>Northwind is a global company that sells its products worldwide and is trying to figure out how to increase their sales volumes. Recently, they have experimented with discount offerings, and have provided access to a database of information. The firm wants to know how effective discounts are at increasing volume.</a:t>
          </a:r>
        </a:p>
      </dgm:t>
    </dgm:pt>
    <dgm:pt modelId="{924C1511-E62A-446F-B13F-36C05E470063}" type="parTrans" cxnId="{B47EC69C-8D46-4767-9754-D60C150C0781}">
      <dgm:prSet/>
      <dgm:spPr/>
      <dgm:t>
        <a:bodyPr/>
        <a:lstStyle/>
        <a:p>
          <a:endParaRPr lang="en-US"/>
        </a:p>
      </dgm:t>
    </dgm:pt>
    <dgm:pt modelId="{1A8FC357-EBEE-475B-A7A8-03353BE58CC4}" type="sibTrans" cxnId="{B47EC69C-8D46-4767-9754-D60C150C0781}">
      <dgm:prSet/>
      <dgm:spPr/>
      <dgm:t>
        <a:bodyPr/>
        <a:lstStyle/>
        <a:p>
          <a:endParaRPr lang="en-US"/>
        </a:p>
      </dgm:t>
    </dgm:pt>
    <dgm:pt modelId="{F6104E2D-6673-6041-B0BE-70F633B534D1}">
      <dgm:prSet/>
      <dgm:spPr/>
      <dgm:t>
        <a:bodyPr/>
        <a:lstStyle/>
        <a:p>
          <a:pPr>
            <a:defRPr b="1"/>
          </a:pPr>
          <a:r>
            <a:rPr lang="en-US" dirty="0"/>
            <a:t>Questions</a:t>
          </a:r>
        </a:p>
      </dgm:t>
    </dgm:pt>
    <dgm:pt modelId="{EFA84E8D-8A53-6C4E-B721-6E5EC38F3A13}" type="parTrans" cxnId="{8EDE1C60-E981-9446-8123-08F4ACD08E2E}">
      <dgm:prSet/>
      <dgm:spPr/>
      <dgm:t>
        <a:bodyPr/>
        <a:lstStyle/>
        <a:p>
          <a:endParaRPr lang="en-US"/>
        </a:p>
      </dgm:t>
    </dgm:pt>
    <dgm:pt modelId="{5E6410A3-D1CE-0544-B19F-5240E1552ED9}" type="sibTrans" cxnId="{8EDE1C60-E981-9446-8123-08F4ACD08E2E}">
      <dgm:prSet/>
      <dgm:spPr/>
    </dgm:pt>
    <dgm:pt modelId="{20286925-95AD-B749-A517-9CED9B5CBE52}">
      <dgm:prSet/>
      <dgm:spPr/>
      <dgm:t>
        <a:bodyPr/>
        <a:lstStyle/>
        <a:p>
          <a:r>
            <a:rPr lang="en-US"/>
            <a:t>At what levels do discounts provide a statistically significant impact on volume (items sold)?</a:t>
          </a:r>
        </a:p>
      </dgm:t>
    </dgm:pt>
    <dgm:pt modelId="{76B503EB-72A7-074F-9184-62F702D5819C}" type="parTrans" cxnId="{E6F96273-C3B6-994C-8C4A-D35B6EB04B0D}">
      <dgm:prSet/>
      <dgm:spPr/>
      <dgm:t>
        <a:bodyPr/>
        <a:lstStyle/>
        <a:p>
          <a:endParaRPr lang="en-US"/>
        </a:p>
      </dgm:t>
    </dgm:pt>
    <dgm:pt modelId="{97DB6932-6151-234E-B98B-D3EB3EF1386D}" type="sibTrans" cxnId="{E6F96273-C3B6-994C-8C4A-D35B6EB04B0D}">
      <dgm:prSet/>
      <dgm:spPr/>
    </dgm:pt>
    <dgm:pt modelId="{A9092C97-F801-C349-9385-AB005A846202}">
      <dgm:prSet/>
      <dgm:spPr/>
      <dgm:t>
        <a:bodyPr/>
        <a:lstStyle/>
        <a:p>
          <a:r>
            <a:rPr lang="en-US" dirty="0"/>
            <a:t>Are there any other factors that have an impact on sales volume that can be used to improve the number of products sold per order?</a:t>
          </a:r>
        </a:p>
      </dgm:t>
    </dgm:pt>
    <dgm:pt modelId="{7FE06A39-3861-9E48-964D-02FC4BF6EC25}" type="parTrans" cxnId="{7A53B808-A8CB-C34F-93CC-E386AE087CB6}">
      <dgm:prSet/>
      <dgm:spPr/>
      <dgm:t>
        <a:bodyPr/>
        <a:lstStyle/>
        <a:p>
          <a:endParaRPr lang="en-US"/>
        </a:p>
      </dgm:t>
    </dgm:pt>
    <dgm:pt modelId="{89811E0B-7ED8-824D-9CF7-AD98966910DD}" type="sibTrans" cxnId="{7A53B808-A8CB-C34F-93CC-E386AE087CB6}">
      <dgm:prSet/>
      <dgm:spPr/>
    </dgm:pt>
    <dgm:pt modelId="{63E78FE2-2E96-1D42-A51C-48581CE082FB}">
      <dgm:prSet/>
      <dgm:spPr/>
      <dgm:t>
        <a:bodyPr/>
        <a:lstStyle/>
        <a:p>
          <a:r>
            <a:rPr lang="en-US" dirty="0"/>
            <a:t>The default assumption in all scenarios is that no factor significantly impacts volume.</a:t>
          </a:r>
        </a:p>
      </dgm:t>
    </dgm:pt>
    <dgm:pt modelId="{873F0539-9628-9148-928B-D1CC51314A5A}" type="parTrans" cxnId="{2FFBE4D5-A549-E84D-99F4-9B5FD7E5858F}">
      <dgm:prSet/>
      <dgm:spPr/>
      <dgm:t>
        <a:bodyPr/>
        <a:lstStyle/>
        <a:p>
          <a:endParaRPr lang="en-US"/>
        </a:p>
      </dgm:t>
    </dgm:pt>
    <dgm:pt modelId="{5664A98D-04DF-8948-A5C1-22CA2A1437EE}" type="sibTrans" cxnId="{2FFBE4D5-A549-E84D-99F4-9B5FD7E5858F}">
      <dgm:prSet/>
      <dgm:spPr/>
      <dgm:t>
        <a:bodyPr/>
        <a:lstStyle/>
        <a:p>
          <a:endParaRPr lang="en-US"/>
        </a:p>
      </dgm:t>
    </dgm:pt>
    <dgm:pt modelId="{B1BD2BCF-926B-FD40-BAC6-516D949BEA30}" type="pres">
      <dgm:prSet presAssocID="{BA3EA18D-B1E0-4E6C-819E-90AB2F59488E}" presName="Name0" presStyleCnt="0">
        <dgm:presLayoutVars>
          <dgm:dir/>
          <dgm:animLvl val="lvl"/>
          <dgm:resizeHandles val="exact"/>
        </dgm:presLayoutVars>
      </dgm:prSet>
      <dgm:spPr/>
    </dgm:pt>
    <dgm:pt modelId="{A5402A9B-DFA0-884F-8F88-6D2AF4FBE41E}" type="pres">
      <dgm:prSet presAssocID="{DCBF2F00-4FFE-4468-870E-4859690F71BD}" presName="composite" presStyleCnt="0"/>
      <dgm:spPr/>
    </dgm:pt>
    <dgm:pt modelId="{C268AD56-0473-FC4C-AE30-22DB2D5E4E5C}" type="pres">
      <dgm:prSet presAssocID="{DCBF2F00-4FFE-4468-870E-4859690F71BD}" presName="parTx" presStyleLbl="alignNode1" presStyleIdx="0" presStyleCnt="2">
        <dgm:presLayoutVars>
          <dgm:chMax val="0"/>
          <dgm:chPref val="0"/>
          <dgm:bulletEnabled val="1"/>
        </dgm:presLayoutVars>
      </dgm:prSet>
      <dgm:spPr/>
    </dgm:pt>
    <dgm:pt modelId="{193AC2BA-F283-124C-ADCB-35DF0374A9AC}" type="pres">
      <dgm:prSet presAssocID="{DCBF2F00-4FFE-4468-870E-4859690F71BD}" presName="desTx" presStyleLbl="alignAccFollowNode1" presStyleIdx="0" presStyleCnt="2">
        <dgm:presLayoutVars>
          <dgm:bulletEnabled val="1"/>
        </dgm:presLayoutVars>
      </dgm:prSet>
      <dgm:spPr/>
    </dgm:pt>
    <dgm:pt modelId="{B321A6C1-BD50-0D4B-9CC9-6E16665782FE}" type="pres">
      <dgm:prSet presAssocID="{7CD9658F-E876-4342-BCC1-02DD8362594D}" presName="space" presStyleCnt="0"/>
      <dgm:spPr/>
    </dgm:pt>
    <dgm:pt modelId="{81FCC88D-9041-4049-A519-5721CDB64FBE}" type="pres">
      <dgm:prSet presAssocID="{F6104E2D-6673-6041-B0BE-70F633B534D1}" presName="composite" presStyleCnt="0"/>
      <dgm:spPr/>
    </dgm:pt>
    <dgm:pt modelId="{23D80F73-061D-8B4C-A37A-D6F0F8CBA54C}" type="pres">
      <dgm:prSet presAssocID="{F6104E2D-6673-6041-B0BE-70F633B534D1}" presName="parTx" presStyleLbl="alignNode1" presStyleIdx="1" presStyleCnt="2">
        <dgm:presLayoutVars>
          <dgm:chMax val="0"/>
          <dgm:chPref val="0"/>
          <dgm:bulletEnabled val="1"/>
        </dgm:presLayoutVars>
      </dgm:prSet>
      <dgm:spPr/>
    </dgm:pt>
    <dgm:pt modelId="{FB6F0C84-D3AF-2D4C-8234-7FDE5287F3DD}" type="pres">
      <dgm:prSet presAssocID="{F6104E2D-6673-6041-B0BE-70F633B534D1}" presName="desTx" presStyleLbl="alignAccFollowNode1" presStyleIdx="1" presStyleCnt="2">
        <dgm:presLayoutVars>
          <dgm:bulletEnabled val="1"/>
        </dgm:presLayoutVars>
      </dgm:prSet>
      <dgm:spPr/>
    </dgm:pt>
  </dgm:ptLst>
  <dgm:cxnLst>
    <dgm:cxn modelId="{39973707-8F6B-A949-BB49-982A4758D57B}" type="presOf" srcId="{A9092C97-F801-C349-9385-AB005A846202}" destId="{FB6F0C84-D3AF-2D4C-8234-7FDE5287F3DD}" srcOrd="0" destOrd="1" presId="urn:microsoft.com/office/officeart/2005/8/layout/hList1"/>
    <dgm:cxn modelId="{7A53B808-A8CB-C34F-93CC-E386AE087CB6}" srcId="{F6104E2D-6673-6041-B0BE-70F633B534D1}" destId="{A9092C97-F801-C349-9385-AB005A846202}" srcOrd="1" destOrd="0" parTransId="{7FE06A39-3861-9E48-964D-02FC4BF6EC25}" sibTransId="{89811E0B-7ED8-824D-9CF7-AD98966910DD}"/>
    <dgm:cxn modelId="{D4C0232C-1A79-774C-BB6D-16C5D3FECA3D}" type="presOf" srcId="{C904367D-E8FB-4464-B422-66914A43E449}" destId="{193AC2BA-F283-124C-ADCB-35DF0374A9AC}" srcOrd="0" destOrd="0" presId="urn:microsoft.com/office/officeart/2005/8/layout/hList1"/>
    <dgm:cxn modelId="{FB3F7E2D-DD70-6048-9B8E-F2297CABC2D6}" type="presOf" srcId="{F6104E2D-6673-6041-B0BE-70F633B534D1}" destId="{23D80F73-061D-8B4C-A37A-D6F0F8CBA54C}" srcOrd="0" destOrd="0" presId="urn:microsoft.com/office/officeart/2005/8/layout/hList1"/>
    <dgm:cxn modelId="{D3997D33-9335-3149-B40D-49DDF5FA4FA8}" type="presOf" srcId="{DCBF2F00-4FFE-4468-870E-4859690F71BD}" destId="{C268AD56-0473-FC4C-AE30-22DB2D5E4E5C}" srcOrd="0" destOrd="0" presId="urn:microsoft.com/office/officeart/2005/8/layout/hList1"/>
    <dgm:cxn modelId="{8EDE1C60-E981-9446-8123-08F4ACD08E2E}" srcId="{BA3EA18D-B1E0-4E6C-819E-90AB2F59488E}" destId="{F6104E2D-6673-6041-B0BE-70F633B534D1}" srcOrd="1" destOrd="0" parTransId="{EFA84E8D-8A53-6C4E-B721-6E5EC38F3A13}" sibTransId="{5E6410A3-D1CE-0544-B19F-5240E1552ED9}"/>
    <dgm:cxn modelId="{E6F96273-C3B6-994C-8C4A-D35B6EB04B0D}" srcId="{F6104E2D-6673-6041-B0BE-70F633B534D1}" destId="{20286925-95AD-B749-A517-9CED9B5CBE52}" srcOrd="0" destOrd="0" parTransId="{76B503EB-72A7-074F-9184-62F702D5819C}" sibTransId="{97DB6932-6151-234E-B98B-D3EB3EF1386D}"/>
    <dgm:cxn modelId="{0E94A38C-B566-4409-A9D5-2820BAD81977}" srcId="{BA3EA18D-B1E0-4E6C-819E-90AB2F59488E}" destId="{DCBF2F00-4FFE-4468-870E-4859690F71BD}" srcOrd="0" destOrd="0" parTransId="{1320FE02-F383-4836-A769-4E940CF6EFD4}" sibTransId="{7CD9658F-E876-4342-BCC1-02DD8362594D}"/>
    <dgm:cxn modelId="{B47EC69C-8D46-4767-9754-D60C150C0781}" srcId="{DCBF2F00-4FFE-4468-870E-4859690F71BD}" destId="{C904367D-E8FB-4464-B422-66914A43E449}" srcOrd="0" destOrd="0" parTransId="{924C1511-E62A-446F-B13F-36C05E470063}" sibTransId="{1A8FC357-EBEE-475B-A7A8-03353BE58CC4}"/>
    <dgm:cxn modelId="{D4BDC9A6-C0A5-7849-B1CE-2DD3B5BB7BD6}" type="presOf" srcId="{63E78FE2-2E96-1D42-A51C-48581CE082FB}" destId="{FB6F0C84-D3AF-2D4C-8234-7FDE5287F3DD}" srcOrd="0" destOrd="2" presId="urn:microsoft.com/office/officeart/2005/8/layout/hList1"/>
    <dgm:cxn modelId="{084188D0-6A09-094C-94DD-B0D5FB8222EE}" type="presOf" srcId="{20286925-95AD-B749-A517-9CED9B5CBE52}" destId="{FB6F0C84-D3AF-2D4C-8234-7FDE5287F3DD}" srcOrd="0" destOrd="0" presId="urn:microsoft.com/office/officeart/2005/8/layout/hList1"/>
    <dgm:cxn modelId="{2FFBE4D5-A549-E84D-99F4-9B5FD7E5858F}" srcId="{F6104E2D-6673-6041-B0BE-70F633B534D1}" destId="{63E78FE2-2E96-1D42-A51C-48581CE082FB}" srcOrd="2" destOrd="0" parTransId="{873F0539-9628-9148-928B-D1CC51314A5A}" sibTransId="{5664A98D-04DF-8948-A5C1-22CA2A1437EE}"/>
    <dgm:cxn modelId="{7E8CAAFB-B966-4642-B45E-D82DD8CAE927}" type="presOf" srcId="{BA3EA18D-B1E0-4E6C-819E-90AB2F59488E}" destId="{B1BD2BCF-926B-FD40-BAC6-516D949BEA30}" srcOrd="0" destOrd="0" presId="urn:microsoft.com/office/officeart/2005/8/layout/hList1"/>
    <dgm:cxn modelId="{79D4FFF4-A1CC-244D-A2F5-6FB8FD6F3F65}" type="presParOf" srcId="{B1BD2BCF-926B-FD40-BAC6-516D949BEA30}" destId="{A5402A9B-DFA0-884F-8F88-6D2AF4FBE41E}" srcOrd="0" destOrd="0" presId="urn:microsoft.com/office/officeart/2005/8/layout/hList1"/>
    <dgm:cxn modelId="{E1CE7EE3-71A4-5749-9051-FC73FD1A25DB}" type="presParOf" srcId="{A5402A9B-DFA0-884F-8F88-6D2AF4FBE41E}" destId="{C268AD56-0473-FC4C-AE30-22DB2D5E4E5C}" srcOrd="0" destOrd="0" presId="urn:microsoft.com/office/officeart/2005/8/layout/hList1"/>
    <dgm:cxn modelId="{A3995A56-CAC8-F447-A43A-8DF67A888B96}" type="presParOf" srcId="{A5402A9B-DFA0-884F-8F88-6D2AF4FBE41E}" destId="{193AC2BA-F283-124C-ADCB-35DF0374A9AC}" srcOrd="1" destOrd="0" presId="urn:microsoft.com/office/officeart/2005/8/layout/hList1"/>
    <dgm:cxn modelId="{7E9AF7E0-1BBF-0545-9951-CDAC6CD6185B}" type="presParOf" srcId="{B1BD2BCF-926B-FD40-BAC6-516D949BEA30}" destId="{B321A6C1-BD50-0D4B-9CC9-6E16665782FE}" srcOrd="1" destOrd="0" presId="urn:microsoft.com/office/officeart/2005/8/layout/hList1"/>
    <dgm:cxn modelId="{004757B2-CF05-3744-80A8-0EEE3C0FA4CD}" type="presParOf" srcId="{B1BD2BCF-926B-FD40-BAC6-516D949BEA30}" destId="{81FCC88D-9041-4049-A519-5721CDB64FBE}" srcOrd="2" destOrd="0" presId="urn:microsoft.com/office/officeart/2005/8/layout/hList1"/>
    <dgm:cxn modelId="{FF73BD55-F282-5248-A7EE-6D4F22BE4B17}" type="presParOf" srcId="{81FCC88D-9041-4049-A519-5721CDB64FBE}" destId="{23D80F73-061D-8B4C-A37A-D6F0F8CBA54C}" srcOrd="0" destOrd="0" presId="urn:microsoft.com/office/officeart/2005/8/layout/hList1"/>
    <dgm:cxn modelId="{F966D4A7-2DA6-374E-B137-723E360B8F4D}" type="presParOf" srcId="{81FCC88D-9041-4049-A519-5721CDB64FBE}" destId="{FB6F0C84-D3AF-2D4C-8234-7FDE5287F3D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88F37D-1906-544F-A23C-D5773DC83728}" type="doc">
      <dgm:prSet loTypeId="urn:microsoft.com/office/officeart/2005/8/layout/list1" loCatId="list" qsTypeId="urn:microsoft.com/office/officeart/2005/8/quickstyle/simple4" qsCatId="simple" csTypeId="urn:microsoft.com/office/officeart/2005/8/colors/accent0_2" csCatId="mainScheme" phldr="1"/>
      <dgm:spPr/>
    </dgm:pt>
    <dgm:pt modelId="{84716EFB-9B5C-C042-AAA7-81111A436D18}">
      <dgm:prSet phldrT="[Text]"/>
      <dgm:spPr/>
      <dgm:t>
        <a:bodyPr/>
        <a:lstStyle/>
        <a:p>
          <a:r>
            <a:rPr lang="en-US" dirty="0"/>
            <a:t>Scope &amp; Relevant Factors</a:t>
          </a:r>
        </a:p>
      </dgm:t>
    </dgm:pt>
    <dgm:pt modelId="{8D9879FB-C9CC-584D-8D5C-95D2E6AA03B8}" type="parTrans" cxnId="{680E29C1-0F98-2142-AEB6-FBD1049D1D2F}">
      <dgm:prSet/>
      <dgm:spPr/>
      <dgm:t>
        <a:bodyPr/>
        <a:lstStyle/>
        <a:p>
          <a:endParaRPr lang="en-US"/>
        </a:p>
      </dgm:t>
    </dgm:pt>
    <dgm:pt modelId="{0AEC94E4-BE62-084E-9B50-A1C8B9A86215}" type="sibTrans" cxnId="{680E29C1-0F98-2142-AEB6-FBD1049D1D2F}">
      <dgm:prSet/>
      <dgm:spPr/>
      <dgm:t>
        <a:bodyPr/>
        <a:lstStyle/>
        <a:p>
          <a:endParaRPr lang="en-US"/>
        </a:p>
      </dgm:t>
    </dgm:pt>
    <dgm:pt modelId="{EA7EE633-105D-0B48-B98C-007CB31AA57B}">
      <dgm:prSet phldrT="[Text]"/>
      <dgm:spPr/>
      <dgm:t>
        <a:bodyPr/>
        <a:lstStyle/>
        <a:p>
          <a:r>
            <a:rPr lang="en-US"/>
            <a:t>Results</a:t>
          </a:r>
        </a:p>
      </dgm:t>
    </dgm:pt>
    <dgm:pt modelId="{43F12C43-59FD-9C48-A6A0-EF6BC572CA3E}" type="parTrans" cxnId="{5AD5B107-C4F6-DD46-8646-37128DB91CF3}">
      <dgm:prSet/>
      <dgm:spPr/>
      <dgm:t>
        <a:bodyPr/>
        <a:lstStyle/>
        <a:p>
          <a:endParaRPr lang="en-US"/>
        </a:p>
      </dgm:t>
    </dgm:pt>
    <dgm:pt modelId="{BCC9AB55-176E-1C46-9D6F-BCF6F95D5B10}" type="sibTrans" cxnId="{5AD5B107-C4F6-DD46-8646-37128DB91CF3}">
      <dgm:prSet/>
      <dgm:spPr/>
      <dgm:t>
        <a:bodyPr/>
        <a:lstStyle/>
        <a:p>
          <a:endParaRPr lang="en-US"/>
        </a:p>
      </dgm:t>
    </dgm:pt>
    <dgm:pt modelId="{FFB97DB6-63D9-F341-8158-721E58E61D7A}">
      <dgm:prSet phldrT="[Text]"/>
      <dgm:spPr/>
      <dgm:t>
        <a:bodyPr/>
        <a:lstStyle/>
        <a:p>
          <a:r>
            <a:rPr lang="en-US"/>
            <a:t>Recommendations</a:t>
          </a:r>
        </a:p>
      </dgm:t>
    </dgm:pt>
    <dgm:pt modelId="{3950E106-D475-0645-8683-514E3636C20C}" type="parTrans" cxnId="{6886C3FA-C5E8-334B-A9F8-E193CBD8BBEC}">
      <dgm:prSet/>
      <dgm:spPr/>
      <dgm:t>
        <a:bodyPr/>
        <a:lstStyle/>
        <a:p>
          <a:endParaRPr lang="en-US"/>
        </a:p>
      </dgm:t>
    </dgm:pt>
    <dgm:pt modelId="{D9D30A91-66DE-F44C-AE50-3E5C67E628F6}" type="sibTrans" cxnId="{6886C3FA-C5E8-334B-A9F8-E193CBD8BBEC}">
      <dgm:prSet/>
      <dgm:spPr/>
      <dgm:t>
        <a:bodyPr/>
        <a:lstStyle/>
        <a:p>
          <a:endParaRPr lang="en-US"/>
        </a:p>
      </dgm:t>
    </dgm:pt>
    <dgm:pt modelId="{303FA27D-B7AB-9F47-86E0-D389F386B071}">
      <dgm:prSet phldrT="[Text]"/>
      <dgm:spPr/>
      <dgm:t>
        <a:bodyPr/>
        <a:lstStyle/>
        <a:p>
          <a:r>
            <a:rPr lang="en-US"/>
            <a:t>Next Steps</a:t>
          </a:r>
        </a:p>
      </dgm:t>
    </dgm:pt>
    <dgm:pt modelId="{4A1CFB8D-28BE-BF4E-A108-637E891C60E8}" type="parTrans" cxnId="{F9947186-2786-B04C-97AE-B7CC3D3FB4EC}">
      <dgm:prSet/>
      <dgm:spPr/>
      <dgm:t>
        <a:bodyPr/>
        <a:lstStyle/>
        <a:p>
          <a:endParaRPr lang="en-US"/>
        </a:p>
      </dgm:t>
    </dgm:pt>
    <dgm:pt modelId="{14D76A14-BB49-5340-9524-C12C174846CA}" type="sibTrans" cxnId="{F9947186-2786-B04C-97AE-B7CC3D3FB4EC}">
      <dgm:prSet/>
      <dgm:spPr/>
      <dgm:t>
        <a:bodyPr/>
        <a:lstStyle/>
        <a:p>
          <a:endParaRPr lang="en-US"/>
        </a:p>
      </dgm:t>
    </dgm:pt>
    <dgm:pt modelId="{F6627EB1-8686-6D4B-9051-C1468D78D7F2}" type="pres">
      <dgm:prSet presAssocID="{8A88F37D-1906-544F-A23C-D5773DC83728}" presName="linear" presStyleCnt="0">
        <dgm:presLayoutVars>
          <dgm:dir/>
          <dgm:animLvl val="lvl"/>
          <dgm:resizeHandles val="exact"/>
        </dgm:presLayoutVars>
      </dgm:prSet>
      <dgm:spPr/>
    </dgm:pt>
    <dgm:pt modelId="{D2B5CA7F-FA36-A744-899E-42CBFA9B738A}" type="pres">
      <dgm:prSet presAssocID="{84716EFB-9B5C-C042-AAA7-81111A436D18}" presName="parentLin" presStyleCnt="0"/>
      <dgm:spPr/>
    </dgm:pt>
    <dgm:pt modelId="{222E8C7D-CE77-4F43-8CC1-5ACDCD222913}" type="pres">
      <dgm:prSet presAssocID="{84716EFB-9B5C-C042-AAA7-81111A436D18}" presName="parentLeftMargin" presStyleLbl="node1" presStyleIdx="0" presStyleCnt="4"/>
      <dgm:spPr/>
    </dgm:pt>
    <dgm:pt modelId="{5F931047-1730-EA4C-B75F-D0D09764CF34}" type="pres">
      <dgm:prSet presAssocID="{84716EFB-9B5C-C042-AAA7-81111A436D18}" presName="parentText" presStyleLbl="node1" presStyleIdx="0" presStyleCnt="4">
        <dgm:presLayoutVars>
          <dgm:chMax val="0"/>
          <dgm:bulletEnabled val="1"/>
        </dgm:presLayoutVars>
      </dgm:prSet>
      <dgm:spPr/>
    </dgm:pt>
    <dgm:pt modelId="{CEF415E0-14EA-774B-B613-BA9157F921B6}" type="pres">
      <dgm:prSet presAssocID="{84716EFB-9B5C-C042-AAA7-81111A436D18}" presName="negativeSpace" presStyleCnt="0"/>
      <dgm:spPr/>
    </dgm:pt>
    <dgm:pt modelId="{9E10BB4B-1F4B-5847-B07E-40C6DE37FFC2}" type="pres">
      <dgm:prSet presAssocID="{84716EFB-9B5C-C042-AAA7-81111A436D18}" presName="childText" presStyleLbl="conFgAcc1" presStyleIdx="0" presStyleCnt="4">
        <dgm:presLayoutVars>
          <dgm:bulletEnabled val="1"/>
        </dgm:presLayoutVars>
      </dgm:prSet>
      <dgm:spPr/>
    </dgm:pt>
    <dgm:pt modelId="{0ECF9EB2-2DF8-7C43-9240-74310D443A51}" type="pres">
      <dgm:prSet presAssocID="{0AEC94E4-BE62-084E-9B50-A1C8B9A86215}" presName="spaceBetweenRectangles" presStyleCnt="0"/>
      <dgm:spPr/>
    </dgm:pt>
    <dgm:pt modelId="{FC59F741-CF77-524E-B27F-3E1DEDF0271B}" type="pres">
      <dgm:prSet presAssocID="{EA7EE633-105D-0B48-B98C-007CB31AA57B}" presName="parentLin" presStyleCnt="0"/>
      <dgm:spPr/>
    </dgm:pt>
    <dgm:pt modelId="{7C272071-FDAD-9E42-816E-17F39853B133}" type="pres">
      <dgm:prSet presAssocID="{EA7EE633-105D-0B48-B98C-007CB31AA57B}" presName="parentLeftMargin" presStyleLbl="node1" presStyleIdx="0" presStyleCnt="4"/>
      <dgm:spPr/>
    </dgm:pt>
    <dgm:pt modelId="{A8CA3B7D-6E1E-FE49-8AA1-F5E43C1E12AB}" type="pres">
      <dgm:prSet presAssocID="{EA7EE633-105D-0B48-B98C-007CB31AA57B}" presName="parentText" presStyleLbl="node1" presStyleIdx="1" presStyleCnt="4">
        <dgm:presLayoutVars>
          <dgm:chMax val="0"/>
          <dgm:bulletEnabled val="1"/>
        </dgm:presLayoutVars>
      </dgm:prSet>
      <dgm:spPr/>
    </dgm:pt>
    <dgm:pt modelId="{7D0A3B27-6833-3748-8127-3249F2F40D33}" type="pres">
      <dgm:prSet presAssocID="{EA7EE633-105D-0B48-B98C-007CB31AA57B}" presName="negativeSpace" presStyleCnt="0"/>
      <dgm:spPr/>
    </dgm:pt>
    <dgm:pt modelId="{3264D560-6835-B64C-BDA3-D9C40D69F06E}" type="pres">
      <dgm:prSet presAssocID="{EA7EE633-105D-0B48-B98C-007CB31AA57B}" presName="childText" presStyleLbl="conFgAcc1" presStyleIdx="1" presStyleCnt="4">
        <dgm:presLayoutVars>
          <dgm:bulletEnabled val="1"/>
        </dgm:presLayoutVars>
      </dgm:prSet>
      <dgm:spPr/>
    </dgm:pt>
    <dgm:pt modelId="{3C88153A-15D1-6F4E-9093-32DBAD9DBB9A}" type="pres">
      <dgm:prSet presAssocID="{BCC9AB55-176E-1C46-9D6F-BCF6F95D5B10}" presName="spaceBetweenRectangles" presStyleCnt="0"/>
      <dgm:spPr/>
    </dgm:pt>
    <dgm:pt modelId="{D106874B-E47D-C74A-89AA-345DB4E26154}" type="pres">
      <dgm:prSet presAssocID="{FFB97DB6-63D9-F341-8158-721E58E61D7A}" presName="parentLin" presStyleCnt="0"/>
      <dgm:spPr/>
    </dgm:pt>
    <dgm:pt modelId="{E226EE8E-181B-B942-8813-F22F9D34F7B5}" type="pres">
      <dgm:prSet presAssocID="{FFB97DB6-63D9-F341-8158-721E58E61D7A}" presName="parentLeftMargin" presStyleLbl="node1" presStyleIdx="1" presStyleCnt="4"/>
      <dgm:spPr/>
    </dgm:pt>
    <dgm:pt modelId="{7E72E207-AE1D-0947-A48D-952FEE1BEA26}" type="pres">
      <dgm:prSet presAssocID="{FFB97DB6-63D9-F341-8158-721E58E61D7A}" presName="parentText" presStyleLbl="node1" presStyleIdx="2" presStyleCnt="4">
        <dgm:presLayoutVars>
          <dgm:chMax val="0"/>
          <dgm:bulletEnabled val="1"/>
        </dgm:presLayoutVars>
      </dgm:prSet>
      <dgm:spPr/>
    </dgm:pt>
    <dgm:pt modelId="{45CD4E33-1B41-924C-9133-336F53C3E0A1}" type="pres">
      <dgm:prSet presAssocID="{FFB97DB6-63D9-F341-8158-721E58E61D7A}" presName="negativeSpace" presStyleCnt="0"/>
      <dgm:spPr/>
    </dgm:pt>
    <dgm:pt modelId="{CF4763D6-7A83-F640-80E1-9C7B3EC53254}" type="pres">
      <dgm:prSet presAssocID="{FFB97DB6-63D9-F341-8158-721E58E61D7A}" presName="childText" presStyleLbl="conFgAcc1" presStyleIdx="2" presStyleCnt="4">
        <dgm:presLayoutVars>
          <dgm:bulletEnabled val="1"/>
        </dgm:presLayoutVars>
      </dgm:prSet>
      <dgm:spPr/>
    </dgm:pt>
    <dgm:pt modelId="{88C45008-BFB7-4642-8C8E-BD3C0F7670F9}" type="pres">
      <dgm:prSet presAssocID="{D9D30A91-66DE-F44C-AE50-3E5C67E628F6}" presName="spaceBetweenRectangles" presStyleCnt="0"/>
      <dgm:spPr/>
    </dgm:pt>
    <dgm:pt modelId="{ACF7C5C5-E042-0248-8F34-998DC3397508}" type="pres">
      <dgm:prSet presAssocID="{303FA27D-B7AB-9F47-86E0-D389F386B071}" presName="parentLin" presStyleCnt="0"/>
      <dgm:spPr/>
    </dgm:pt>
    <dgm:pt modelId="{5ABC8705-0BAB-0E47-865C-19E72064EDCA}" type="pres">
      <dgm:prSet presAssocID="{303FA27D-B7AB-9F47-86E0-D389F386B071}" presName="parentLeftMargin" presStyleLbl="node1" presStyleIdx="2" presStyleCnt="4"/>
      <dgm:spPr/>
    </dgm:pt>
    <dgm:pt modelId="{E36A609C-EA92-A146-9EB1-7A20CC175561}" type="pres">
      <dgm:prSet presAssocID="{303FA27D-B7AB-9F47-86E0-D389F386B071}" presName="parentText" presStyleLbl="node1" presStyleIdx="3" presStyleCnt="4">
        <dgm:presLayoutVars>
          <dgm:chMax val="0"/>
          <dgm:bulletEnabled val="1"/>
        </dgm:presLayoutVars>
      </dgm:prSet>
      <dgm:spPr/>
    </dgm:pt>
    <dgm:pt modelId="{F0EDF6A1-1F6F-154C-96FD-6576D992E257}" type="pres">
      <dgm:prSet presAssocID="{303FA27D-B7AB-9F47-86E0-D389F386B071}" presName="negativeSpace" presStyleCnt="0"/>
      <dgm:spPr/>
    </dgm:pt>
    <dgm:pt modelId="{D4CBDE6D-7321-3844-8138-6A85565CFCB8}" type="pres">
      <dgm:prSet presAssocID="{303FA27D-B7AB-9F47-86E0-D389F386B071}" presName="childText" presStyleLbl="conFgAcc1" presStyleIdx="3" presStyleCnt="4">
        <dgm:presLayoutVars>
          <dgm:bulletEnabled val="1"/>
        </dgm:presLayoutVars>
      </dgm:prSet>
      <dgm:spPr/>
    </dgm:pt>
  </dgm:ptLst>
  <dgm:cxnLst>
    <dgm:cxn modelId="{5AD5B107-C4F6-DD46-8646-37128DB91CF3}" srcId="{8A88F37D-1906-544F-A23C-D5773DC83728}" destId="{EA7EE633-105D-0B48-B98C-007CB31AA57B}" srcOrd="1" destOrd="0" parTransId="{43F12C43-59FD-9C48-A6A0-EF6BC572CA3E}" sibTransId="{BCC9AB55-176E-1C46-9D6F-BCF6F95D5B10}"/>
    <dgm:cxn modelId="{1C883A18-5CB1-EC43-818D-443E38229083}" type="presOf" srcId="{FFB97DB6-63D9-F341-8158-721E58E61D7A}" destId="{E226EE8E-181B-B942-8813-F22F9D34F7B5}" srcOrd="0" destOrd="0" presId="urn:microsoft.com/office/officeart/2005/8/layout/list1"/>
    <dgm:cxn modelId="{9F04A050-EE3B-434A-B8ED-09E947F5579B}" type="presOf" srcId="{8A88F37D-1906-544F-A23C-D5773DC83728}" destId="{F6627EB1-8686-6D4B-9051-C1468D78D7F2}" srcOrd="0" destOrd="0" presId="urn:microsoft.com/office/officeart/2005/8/layout/list1"/>
    <dgm:cxn modelId="{C21EB654-2A97-5141-9525-A8EF3C5AC4B9}" type="presOf" srcId="{EA7EE633-105D-0B48-B98C-007CB31AA57B}" destId="{A8CA3B7D-6E1E-FE49-8AA1-F5E43C1E12AB}" srcOrd="1" destOrd="0" presId="urn:microsoft.com/office/officeart/2005/8/layout/list1"/>
    <dgm:cxn modelId="{ADA6D879-2702-BF4B-B13A-2E3E5BBA6F3F}" type="presOf" srcId="{303FA27D-B7AB-9F47-86E0-D389F386B071}" destId="{5ABC8705-0BAB-0E47-865C-19E72064EDCA}" srcOrd="0" destOrd="0" presId="urn:microsoft.com/office/officeart/2005/8/layout/list1"/>
    <dgm:cxn modelId="{934A4A7A-4262-DF40-88AD-824F8179EA42}" type="presOf" srcId="{303FA27D-B7AB-9F47-86E0-D389F386B071}" destId="{E36A609C-EA92-A146-9EB1-7A20CC175561}" srcOrd="1" destOrd="0" presId="urn:microsoft.com/office/officeart/2005/8/layout/list1"/>
    <dgm:cxn modelId="{F9947186-2786-B04C-97AE-B7CC3D3FB4EC}" srcId="{8A88F37D-1906-544F-A23C-D5773DC83728}" destId="{303FA27D-B7AB-9F47-86E0-D389F386B071}" srcOrd="3" destOrd="0" parTransId="{4A1CFB8D-28BE-BF4E-A108-637E891C60E8}" sibTransId="{14D76A14-BB49-5340-9524-C12C174846CA}"/>
    <dgm:cxn modelId="{680E29C1-0F98-2142-AEB6-FBD1049D1D2F}" srcId="{8A88F37D-1906-544F-A23C-D5773DC83728}" destId="{84716EFB-9B5C-C042-AAA7-81111A436D18}" srcOrd="0" destOrd="0" parTransId="{8D9879FB-C9CC-584D-8D5C-95D2E6AA03B8}" sibTransId="{0AEC94E4-BE62-084E-9B50-A1C8B9A86215}"/>
    <dgm:cxn modelId="{52C732CC-0EC8-2A43-BF5F-4788C7D472AF}" type="presOf" srcId="{EA7EE633-105D-0B48-B98C-007CB31AA57B}" destId="{7C272071-FDAD-9E42-816E-17F39853B133}" srcOrd="0" destOrd="0" presId="urn:microsoft.com/office/officeart/2005/8/layout/list1"/>
    <dgm:cxn modelId="{5154DECF-14C5-0247-AACF-1A1E33D7809A}" type="presOf" srcId="{FFB97DB6-63D9-F341-8158-721E58E61D7A}" destId="{7E72E207-AE1D-0947-A48D-952FEE1BEA26}" srcOrd="1" destOrd="0" presId="urn:microsoft.com/office/officeart/2005/8/layout/list1"/>
    <dgm:cxn modelId="{4E0344D1-1A42-2249-9A03-DC7C57BA86ED}" type="presOf" srcId="{84716EFB-9B5C-C042-AAA7-81111A436D18}" destId="{222E8C7D-CE77-4F43-8CC1-5ACDCD222913}" srcOrd="0" destOrd="0" presId="urn:microsoft.com/office/officeart/2005/8/layout/list1"/>
    <dgm:cxn modelId="{3BEE7CF8-C772-DF49-BAEC-964DB69FA954}" type="presOf" srcId="{84716EFB-9B5C-C042-AAA7-81111A436D18}" destId="{5F931047-1730-EA4C-B75F-D0D09764CF34}" srcOrd="1" destOrd="0" presId="urn:microsoft.com/office/officeart/2005/8/layout/list1"/>
    <dgm:cxn modelId="{6886C3FA-C5E8-334B-A9F8-E193CBD8BBEC}" srcId="{8A88F37D-1906-544F-A23C-D5773DC83728}" destId="{FFB97DB6-63D9-F341-8158-721E58E61D7A}" srcOrd="2" destOrd="0" parTransId="{3950E106-D475-0645-8683-514E3636C20C}" sibTransId="{D9D30A91-66DE-F44C-AE50-3E5C67E628F6}"/>
    <dgm:cxn modelId="{13E69597-D464-9749-B8B0-A1380B7D7E90}" type="presParOf" srcId="{F6627EB1-8686-6D4B-9051-C1468D78D7F2}" destId="{D2B5CA7F-FA36-A744-899E-42CBFA9B738A}" srcOrd="0" destOrd="0" presId="urn:microsoft.com/office/officeart/2005/8/layout/list1"/>
    <dgm:cxn modelId="{50271E6E-E5D5-DA4C-B763-03B61E609D0B}" type="presParOf" srcId="{D2B5CA7F-FA36-A744-899E-42CBFA9B738A}" destId="{222E8C7D-CE77-4F43-8CC1-5ACDCD222913}" srcOrd="0" destOrd="0" presId="urn:microsoft.com/office/officeart/2005/8/layout/list1"/>
    <dgm:cxn modelId="{639553C1-B419-FB4E-A418-E4840D8B71EF}" type="presParOf" srcId="{D2B5CA7F-FA36-A744-899E-42CBFA9B738A}" destId="{5F931047-1730-EA4C-B75F-D0D09764CF34}" srcOrd="1" destOrd="0" presId="urn:microsoft.com/office/officeart/2005/8/layout/list1"/>
    <dgm:cxn modelId="{A1A75118-6DDF-DE42-AC92-B4F86F183677}" type="presParOf" srcId="{F6627EB1-8686-6D4B-9051-C1468D78D7F2}" destId="{CEF415E0-14EA-774B-B613-BA9157F921B6}" srcOrd="1" destOrd="0" presId="urn:microsoft.com/office/officeart/2005/8/layout/list1"/>
    <dgm:cxn modelId="{2D8A598E-C981-364F-AB87-D17700B845E6}" type="presParOf" srcId="{F6627EB1-8686-6D4B-9051-C1468D78D7F2}" destId="{9E10BB4B-1F4B-5847-B07E-40C6DE37FFC2}" srcOrd="2" destOrd="0" presId="urn:microsoft.com/office/officeart/2005/8/layout/list1"/>
    <dgm:cxn modelId="{E74ED2B7-96E9-AC49-B35F-E62893BBC572}" type="presParOf" srcId="{F6627EB1-8686-6D4B-9051-C1468D78D7F2}" destId="{0ECF9EB2-2DF8-7C43-9240-74310D443A51}" srcOrd="3" destOrd="0" presId="urn:microsoft.com/office/officeart/2005/8/layout/list1"/>
    <dgm:cxn modelId="{FAB51460-FBAE-494D-927B-E3722B0EF52B}" type="presParOf" srcId="{F6627EB1-8686-6D4B-9051-C1468D78D7F2}" destId="{FC59F741-CF77-524E-B27F-3E1DEDF0271B}" srcOrd="4" destOrd="0" presId="urn:microsoft.com/office/officeart/2005/8/layout/list1"/>
    <dgm:cxn modelId="{C699682B-4A24-B24F-9B7F-EB96EE087D01}" type="presParOf" srcId="{FC59F741-CF77-524E-B27F-3E1DEDF0271B}" destId="{7C272071-FDAD-9E42-816E-17F39853B133}" srcOrd="0" destOrd="0" presId="urn:microsoft.com/office/officeart/2005/8/layout/list1"/>
    <dgm:cxn modelId="{FE130AEF-3CEE-3945-9864-5C9FB8F35ECE}" type="presParOf" srcId="{FC59F741-CF77-524E-B27F-3E1DEDF0271B}" destId="{A8CA3B7D-6E1E-FE49-8AA1-F5E43C1E12AB}" srcOrd="1" destOrd="0" presId="urn:microsoft.com/office/officeart/2005/8/layout/list1"/>
    <dgm:cxn modelId="{72B4BC2E-8599-064B-85F2-E4ADD6FA7C24}" type="presParOf" srcId="{F6627EB1-8686-6D4B-9051-C1468D78D7F2}" destId="{7D0A3B27-6833-3748-8127-3249F2F40D33}" srcOrd="5" destOrd="0" presId="urn:microsoft.com/office/officeart/2005/8/layout/list1"/>
    <dgm:cxn modelId="{9AA67D58-4F72-4F43-BA8E-A5F1223B82B1}" type="presParOf" srcId="{F6627EB1-8686-6D4B-9051-C1468D78D7F2}" destId="{3264D560-6835-B64C-BDA3-D9C40D69F06E}" srcOrd="6" destOrd="0" presId="urn:microsoft.com/office/officeart/2005/8/layout/list1"/>
    <dgm:cxn modelId="{3A3521C4-5524-5647-8BD7-EBBA98CE38F6}" type="presParOf" srcId="{F6627EB1-8686-6D4B-9051-C1468D78D7F2}" destId="{3C88153A-15D1-6F4E-9093-32DBAD9DBB9A}" srcOrd="7" destOrd="0" presId="urn:microsoft.com/office/officeart/2005/8/layout/list1"/>
    <dgm:cxn modelId="{54B4ACC7-B21A-AA47-82C1-972B5F8C55A1}" type="presParOf" srcId="{F6627EB1-8686-6D4B-9051-C1468D78D7F2}" destId="{D106874B-E47D-C74A-89AA-345DB4E26154}" srcOrd="8" destOrd="0" presId="urn:microsoft.com/office/officeart/2005/8/layout/list1"/>
    <dgm:cxn modelId="{5D70421F-0842-AC47-BE70-6968506BA15A}" type="presParOf" srcId="{D106874B-E47D-C74A-89AA-345DB4E26154}" destId="{E226EE8E-181B-B942-8813-F22F9D34F7B5}" srcOrd="0" destOrd="0" presId="urn:microsoft.com/office/officeart/2005/8/layout/list1"/>
    <dgm:cxn modelId="{50BCDE89-B2E3-0D43-A3F1-6357B0D6D2C5}" type="presParOf" srcId="{D106874B-E47D-C74A-89AA-345DB4E26154}" destId="{7E72E207-AE1D-0947-A48D-952FEE1BEA26}" srcOrd="1" destOrd="0" presId="urn:microsoft.com/office/officeart/2005/8/layout/list1"/>
    <dgm:cxn modelId="{9CCC0DF0-00D1-C84A-940D-180C82BF07B7}" type="presParOf" srcId="{F6627EB1-8686-6D4B-9051-C1468D78D7F2}" destId="{45CD4E33-1B41-924C-9133-336F53C3E0A1}" srcOrd="9" destOrd="0" presId="urn:microsoft.com/office/officeart/2005/8/layout/list1"/>
    <dgm:cxn modelId="{EB9D0CAB-D5E2-B54D-B6B4-1D05F95A6BBD}" type="presParOf" srcId="{F6627EB1-8686-6D4B-9051-C1468D78D7F2}" destId="{CF4763D6-7A83-F640-80E1-9C7B3EC53254}" srcOrd="10" destOrd="0" presId="urn:microsoft.com/office/officeart/2005/8/layout/list1"/>
    <dgm:cxn modelId="{14E2642A-1FF2-4745-AD51-45B495102EED}" type="presParOf" srcId="{F6627EB1-8686-6D4B-9051-C1468D78D7F2}" destId="{88C45008-BFB7-4642-8C8E-BD3C0F7670F9}" srcOrd="11" destOrd="0" presId="urn:microsoft.com/office/officeart/2005/8/layout/list1"/>
    <dgm:cxn modelId="{C786E55F-4F82-7749-BF41-232B8E56E987}" type="presParOf" srcId="{F6627EB1-8686-6D4B-9051-C1468D78D7F2}" destId="{ACF7C5C5-E042-0248-8F34-998DC3397508}" srcOrd="12" destOrd="0" presId="urn:microsoft.com/office/officeart/2005/8/layout/list1"/>
    <dgm:cxn modelId="{32B84B6F-3A9A-064E-BC80-56AF700BC50F}" type="presParOf" srcId="{ACF7C5C5-E042-0248-8F34-998DC3397508}" destId="{5ABC8705-0BAB-0E47-865C-19E72064EDCA}" srcOrd="0" destOrd="0" presId="urn:microsoft.com/office/officeart/2005/8/layout/list1"/>
    <dgm:cxn modelId="{5C1224AF-F46D-214C-8238-C7C7F5D30E97}" type="presParOf" srcId="{ACF7C5C5-E042-0248-8F34-998DC3397508}" destId="{E36A609C-EA92-A146-9EB1-7A20CC175561}" srcOrd="1" destOrd="0" presId="urn:microsoft.com/office/officeart/2005/8/layout/list1"/>
    <dgm:cxn modelId="{CFDFC173-8407-6743-9D60-0A83BBE659A5}" type="presParOf" srcId="{F6627EB1-8686-6D4B-9051-C1468D78D7F2}" destId="{F0EDF6A1-1F6F-154C-96FD-6576D992E257}" srcOrd="13" destOrd="0" presId="urn:microsoft.com/office/officeart/2005/8/layout/list1"/>
    <dgm:cxn modelId="{01236A65-DB5F-494A-AB30-716DCFD85F07}" type="presParOf" srcId="{F6627EB1-8686-6D4B-9051-C1468D78D7F2}" destId="{D4CBDE6D-7321-3844-8138-6A85565CFCB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8AD56-0473-FC4C-AE30-22DB2D5E4E5C}">
      <dsp:nvSpPr>
        <dsp:cNvPr id="0" name=""/>
        <dsp:cNvSpPr/>
      </dsp:nvSpPr>
      <dsp:spPr>
        <a:xfrm>
          <a:off x="48" y="73029"/>
          <a:ext cx="4628926" cy="4896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defRPr b="1"/>
          </a:pPr>
          <a:r>
            <a:rPr lang="en-US" sz="1700" kern="1200"/>
            <a:t>Scenario</a:t>
          </a:r>
        </a:p>
      </dsp:txBody>
      <dsp:txXfrm>
        <a:off x="48" y="73029"/>
        <a:ext cx="4628926" cy="489600"/>
      </dsp:txXfrm>
    </dsp:sp>
    <dsp:sp modelId="{193AC2BA-F283-124C-ADCB-35DF0374A9AC}">
      <dsp:nvSpPr>
        <dsp:cNvPr id="0" name=""/>
        <dsp:cNvSpPr/>
      </dsp:nvSpPr>
      <dsp:spPr>
        <a:xfrm>
          <a:off x="48" y="562629"/>
          <a:ext cx="4628926" cy="2751776"/>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Northwind is a global company that sells its products worldwide and is trying to figure out how to increase their sales volumes. Recently, they have experimented with discount offerings, and have provided access to a database of information. The firm wants to know how effective discounts are at increasing volume.</a:t>
          </a:r>
        </a:p>
      </dsp:txBody>
      <dsp:txXfrm>
        <a:off x="48" y="562629"/>
        <a:ext cx="4628926" cy="2751776"/>
      </dsp:txXfrm>
    </dsp:sp>
    <dsp:sp modelId="{23D80F73-061D-8B4C-A37A-D6F0F8CBA54C}">
      <dsp:nvSpPr>
        <dsp:cNvPr id="0" name=""/>
        <dsp:cNvSpPr/>
      </dsp:nvSpPr>
      <dsp:spPr>
        <a:xfrm>
          <a:off x="5277024" y="73029"/>
          <a:ext cx="4628926" cy="4896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defRPr b="1"/>
          </a:pPr>
          <a:r>
            <a:rPr lang="en-US" sz="1700" kern="1200" dirty="0"/>
            <a:t>Questions</a:t>
          </a:r>
        </a:p>
      </dsp:txBody>
      <dsp:txXfrm>
        <a:off x="5277024" y="73029"/>
        <a:ext cx="4628926" cy="489600"/>
      </dsp:txXfrm>
    </dsp:sp>
    <dsp:sp modelId="{FB6F0C84-D3AF-2D4C-8234-7FDE5287F3DD}">
      <dsp:nvSpPr>
        <dsp:cNvPr id="0" name=""/>
        <dsp:cNvSpPr/>
      </dsp:nvSpPr>
      <dsp:spPr>
        <a:xfrm>
          <a:off x="5277024" y="562629"/>
          <a:ext cx="4628926" cy="2751776"/>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At what levels do discounts provide a statistically significant impact on volume (items sold)?</a:t>
          </a:r>
        </a:p>
        <a:p>
          <a:pPr marL="171450" lvl="1" indent="-171450" algn="l" defTabSz="755650">
            <a:lnSpc>
              <a:spcPct val="90000"/>
            </a:lnSpc>
            <a:spcBef>
              <a:spcPct val="0"/>
            </a:spcBef>
            <a:spcAft>
              <a:spcPct val="15000"/>
            </a:spcAft>
            <a:buChar char="•"/>
          </a:pPr>
          <a:r>
            <a:rPr lang="en-US" sz="1700" kern="1200" dirty="0"/>
            <a:t>Are there any other factors that have an impact on sales volume that can be used to improve the number of products sold per order?</a:t>
          </a:r>
        </a:p>
        <a:p>
          <a:pPr marL="171450" lvl="1" indent="-171450" algn="l" defTabSz="755650">
            <a:lnSpc>
              <a:spcPct val="90000"/>
            </a:lnSpc>
            <a:spcBef>
              <a:spcPct val="0"/>
            </a:spcBef>
            <a:spcAft>
              <a:spcPct val="15000"/>
            </a:spcAft>
            <a:buChar char="•"/>
          </a:pPr>
          <a:r>
            <a:rPr lang="en-US" sz="1700" kern="1200" dirty="0"/>
            <a:t>The default assumption in all scenarios is that no factor significantly impacts volume.</a:t>
          </a:r>
        </a:p>
      </dsp:txBody>
      <dsp:txXfrm>
        <a:off x="5277024" y="562629"/>
        <a:ext cx="4628926" cy="2751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10BB4B-1F4B-5847-B07E-40C6DE37FFC2}">
      <dsp:nvSpPr>
        <dsp:cNvPr id="0" name=""/>
        <dsp:cNvSpPr/>
      </dsp:nvSpPr>
      <dsp:spPr>
        <a:xfrm>
          <a:off x="0" y="544693"/>
          <a:ext cx="6046132" cy="604800"/>
        </a:xfrm>
        <a:prstGeom prst="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F931047-1730-EA4C-B75F-D0D09764CF34}">
      <dsp:nvSpPr>
        <dsp:cNvPr id="0" name=""/>
        <dsp:cNvSpPr/>
      </dsp:nvSpPr>
      <dsp:spPr>
        <a:xfrm>
          <a:off x="302306" y="190453"/>
          <a:ext cx="4232293" cy="708480"/>
        </a:xfrm>
        <a:prstGeom prst="roundRect">
          <a:avLst/>
        </a:prstGeom>
        <a:gradFill rotWithShape="0">
          <a:gsLst>
            <a:gs pos="0">
              <a:schemeClr val="lt1">
                <a:hueOff val="0"/>
                <a:satOff val="0"/>
                <a:lumOff val="0"/>
                <a:alphaOff val="0"/>
                <a:tint val="96000"/>
                <a:lumMod val="104000"/>
              </a:schemeClr>
            </a:gs>
            <a:gs pos="100000">
              <a:schemeClr val="l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066800">
            <a:lnSpc>
              <a:spcPct val="90000"/>
            </a:lnSpc>
            <a:spcBef>
              <a:spcPct val="0"/>
            </a:spcBef>
            <a:spcAft>
              <a:spcPct val="35000"/>
            </a:spcAft>
            <a:buNone/>
          </a:pPr>
          <a:r>
            <a:rPr lang="en-US" sz="2400" kern="1200" dirty="0"/>
            <a:t>Scope &amp; Relevant Factors</a:t>
          </a:r>
        </a:p>
      </dsp:txBody>
      <dsp:txXfrm>
        <a:off x="336891" y="225038"/>
        <a:ext cx="4163123" cy="639310"/>
      </dsp:txXfrm>
    </dsp:sp>
    <dsp:sp modelId="{3264D560-6835-B64C-BDA3-D9C40D69F06E}">
      <dsp:nvSpPr>
        <dsp:cNvPr id="0" name=""/>
        <dsp:cNvSpPr/>
      </dsp:nvSpPr>
      <dsp:spPr>
        <a:xfrm>
          <a:off x="0" y="1633333"/>
          <a:ext cx="6046132" cy="604800"/>
        </a:xfrm>
        <a:prstGeom prst="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8CA3B7D-6E1E-FE49-8AA1-F5E43C1E12AB}">
      <dsp:nvSpPr>
        <dsp:cNvPr id="0" name=""/>
        <dsp:cNvSpPr/>
      </dsp:nvSpPr>
      <dsp:spPr>
        <a:xfrm>
          <a:off x="302306" y="1279093"/>
          <a:ext cx="4232293" cy="708480"/>
        </a:xfrm>
        <a:prstGeom prst="roundRect">
          <a:avLst/>
        </a:prstGeom>
        <a:gradFill rotWithShape="0">
          <a:gsLst>
            <a:gs pos="0">
              <a:schemeClr val="lt1">
                <a:hueOff val="0"/>
                <a:satOff val="0"/>
                <a:lumOff val="0"/>
                <a:alphaOff val="0"/>
                <a:tint val="96000"/>
                <a:lumMod val="104000"/>
              </a:schemeClr>
            </a:gs>
            <a:gs pos="100000">
              <a:schemeClr val="l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066800">
            <a:lnSpc>
              <a:spcPct val="90000"/>
            </a:lnSpc>
            <a:spcBef>
              <a:spcPct val="0"/>
            </a:spcBef>
            <a:spcAft>
              <a:spcPct val="35000"/>
            </a:spcAft>
            <a:buNone/>
          </a:pPr>
          <a:r>
            <a:rPr lang="en-US" sz="2400" kern="1200"/>
            <a:t>Results</a:t>
          </a:r>
        </a:p>
      </dsp:txBody>
      <dsp:txXfrm>
        <a:off x="336891" y="1313678"/>
        <a:ext cx="4163123" cy="639310"/>
      </dsp:txXfrm>
    </dsp:sp>
    <dsp:sp modelId="{CF4763D6-7A83-F640-80E1-9C7B3EC53254}">
      <dsp:nvSpPr>
        <dsp:cNvPr id="0" name=""/>
        <dsp:cNvSpPr/>
      </dsp:nvSpPr>
      <dsp:spPr>
        <a:xfrm>
          <a:off x="0" y="2721973"/>
          <a:ext cx="6046132" cy="604800"/>
        </a:xfrm>
        <a:prstGeom prst="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E72E207-AE1D-0947-A48D-952FEE1BEA26}">
      <dsp:nvSpPr>
        <dsp:cNvPr id="0" name=""/>
        <dsp:cNvSpPr/>
      </dsp:nvSpPr>
      <dsp:spPr>
        <a:xfrm>
          <a:off x="302306" y="2367733"/>
          <a:ext cx="4232293" cy="708480"/>
        </a:xfrm>
        <a:prstGeom prst="roundRect">
          <a:avLst/>
        </a:prstGeom>
        <a:gradFill rotWithShape="0">
          <a:gsLst>
            <a:gs pos="0">
              <a:schemeClr val="lt1">
                <a:hueOff val="0"/>
                <a:satOff val="0"/>
                <a:lumOff val="0"/>
                <a:alphaOff val="0"/>
                <a:tint val="96000"/>
                <a:lumMod val="104000"/>
              </a:schemeClr>
            </a:gs>
            <a:gs pos="100000">
              <a:schemeClr val="l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066800">
            <a:lnSpc>
              <a:spcPct val="90000"/>
            </a:lnSpc>
            <a:spcBef>
              <a:spcPct val="0"/>
            </a:spcBef>
            <a:spcAft>
              <a:spcPct val="35000"/>
            </a:spcAft>
            <a:buNone/>
          </a:pPr>
          <a:r>
            <a:rPr lang="en-US" sz="2400" kern="1200"/>
            <a:t>Recommendations</a:t>
          </a:r>
        </a:p>
      </dsp:txBody>
      <dsp:txXfrm>
        <a:off x="336891" y="2402318"/>
        <a:ext cx="4163123" cy="639310"/>
      </dsp:txXfrm>
    </dsp:sp>
    <dsp:sp modelId="{D4CBDE6D-7321-3844-8138-6A85565CFCB8}">
      <dsp:nvSpPr>
        <dsp:cNvPr id="0" name=""/>
        <dsp:cNvSpPr/>
      </dsp:nvSpPr>
      <dsp:spPr>
        <a:xfrm>
          <a:off x="0" y="3810612"/>
          <a:ext cx="6046132" cy="604800"/>
        </a:xfrm>
        <a:prstGeom prst="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36A609C-EA92-A146-9EB1-7A20CC175561}">
      <dsp:nvSpPr>
        <dsp:cNvPr id="0" name=""/>
        <dsp:cNvSpPr/>
      </dsp:nvSpPr>
      <dsp:spPr>
        <a:xfrm>
          <a:off x="302306" y="3456373"/>
          <a:ext cx="4232293" cy="708480"/>
        </a:xfrm>
        <a:prstGeom prst="roundRect">
          <a:avLst/>
        </a:prstGeom>
        <a:gradFill rotWithShape="0">
          <a:gsLst>
            <a:gs pos="0">
              <a:schemeClr val="lt1">
                <a:hueOff val="0"/>
                <a:satOff val="0"/>
                <a:lumOff val="0"/>
                <a:alphaOff val="0"/>
                <a:tint val="96000"/>
                <a:lumMod val="104000"/>
              </a:schemeClr>
            </a:gs>
            <a:gs pos="100000">
              <a:schemeClr val="l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066800">
            <a:lnSpc>
              <a:spcPct val="90000"/>
            </a:lnSpc>
            <a:spcBef>
              <a:spcPct val="0"/>
            </a:spcBef>
            <a:spcAft>
              <a:spcPct val="35000"/>
            </a:spcAft>
            <a:buNone/>
          </a:pPr>
          <a:r>
            <a:rPr lang="en-US" sz="2400" kern="1200"/>
            <a:t>Next Steps</a:t>
          </a:r>
        </a:p>
      </dsp:txBody>
      <dsp:txXfrm>
        <a:off x="336891" y="3490958"/>
        <a:ext cx="4163123"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5474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019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4980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69701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2968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824808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5320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1730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1616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7875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6573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9509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1964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8675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4567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0943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4/3/19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9789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4/3/19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9696047"/>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AB0C47-03D3-4EC5-9300-FE0F71014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F8AB91-A2E3-D641-8D2A-DF206CCD068F}"/>
              </a:ext>
            </a:extLst>
          </p:cNvPr>
          <p:cNvSpPr>
            <a:spLocks noGrp="1"/>
          </p:cNvSpPr>
          <p:nvPr>
            <p:ph type="ctrTitle"/>
          </p:nvPr>
        </p:nvSpPr>
        <p:spPr>
          <a:xfrm>
            <a:off x="3752793" y="643467"/>
            <a:ext cx="7795740" cy="4280312"/>
          </a:xfrm>
        </p:spPr>
        <p:txBody>
          <a:bodyPr>
            <a:normAutofit/>
          </a:bodyPr>
          <a:lstStyle/>
          <a:p>
            <a:pPr algn="l"/>
            <a:br>
              <a:rPr lang="en-US" sz="6600" dirty="0"/>
            </a:br>
            <a:r>
              <a:rPr lang="en-US" sz="6600" dirty="0"/>
              <a:t>Northwind Database</a:t>
            </a:r>
          </a:p>
        </p:txBody>
      </p:sp>
      <p:sp>
        <p:nvSpPr>
          <p:cNvPr id="3" name="Subtitle 2">
            <a:extLst>
              <a:ext uri="{FF2B5EF4-FFF2-40B4-BE49-F238E27FC236}">
                <a16:creationId xmlns:a16="http://schemas.microsoft.com/office/drawing/2014/main" id="{60DE9795-2C60-AD4A-B19C-8EAAFA6865CA}"/>
              </a:ext>
            </a:extLst>
          </p:cNvPr>
          <p:cNvSpPr>
            <a:spLocks noGrp="1"/>
          </p:cNvSpPr>
          <p:nvPr>
            <p:ph type="subTitle" idx="1"/>
          </p:nvPr>
        </p:nvSpPr>
        <p:spPr>
          <a:xfrm>
            <a:off x="3752793" y="4932414"/>
            <a:ext cx="7795740" cy="950861"/>
          </a:xfrm>
        </p:spPr>
        <p:txBody>
          <a:bodyPr anchor="t">
            <a:normAutofit/>
          </a:bodyPr>
          <a:lstStyle/>
          <a:p>
            <a:pPr algn="l"/>
            <a:r>
              <a:rPr lang="en-US" sz="2400" dirty="0"/>
              <a:t>Raymond Willey</a:t>
            </a:r>
          </a:p>
        </p:txBody>
      </p:sp>
      <p:sp useBgFill="1">
        <p:nvSpPr>
          <p:cNvPr id="10" name="Rounded Rectangle 9">
            <a:extLst>
              <a:ext uri="{FF2B5EF4-FFF2-40B4-BE49-F238E27FC236}">
                <a16:creationId xmlns:a16="http://schemas.microsoft.com/office/drawing/2014/main" id="{8EC4BECB-3915-428C-B97E-9B2A95053D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91" y="0"/>
            <a:ext cx="3401878" cy="6857999"/>
          </a:xfrm>
          <a:prstGeom prst="roundRect">
            <a:avLst>
              <a:gd name="adj" fmla="val 0"/>
            </a:avLst>
          </a:prstGeom>
          <a:ln w="44450">
            <a:noFill/>
          </a:ln>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2FE8E50-044C-4BD7-A1B4-BC8AF7CDCF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16469"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outerShdw blurRad="50800" dist="25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110593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F416A23-6DB2-564A-9CAF-6E2469B56159}"/>
              </a:ext>
            </a:extLst>
          </p:cNvPr>
          <p:cNvSpPr>
            <a:spLocks noGrp="1"/>
          </p:cNvSpPr>
          <p:nvPr>
            <p:ph type="title"/>
          </p:nvPr>
        </p:nvSpPr>
        <p:spPr>
          <a:xfrm>
            <a:off x="1141413" y="609600"/>
            <a:ext cx="9905998" cy="1468582"/>
          </a:xfrm>
        </p:spPr>
        <p:txBody>
          <a:bodyPr vert="horz" lIns="91440" tIns="45720" rIns="91440" bIns="45720" rtlCol="0">
            <a:normAutofit/>
          </a:bodyPr>
          <a:lstStyle/>
          <a:p>
            <a:r>
              <a:rPr lang="en-US"/>
              <a:t>Understanding the Problem</a:t>
            </a:r>
          </a:p>
        </p:txBody>
      </p:sp>
      <p:graphicFrame>
        <p:nvGraphicFramePr>
          <p:cNvPr id="41" name="TextBox 3">
            <a:extLst>
              <a:ext uri="{FF2B5EF4-FFF2-40B4-BE49-F238E27FC236}">
                <a16:creationId xmlns:a16="http://schemas.microsoft.com/office/drawing/2014/main" id="{852D68A1-4F24-46C0-B978-7E60E944F77A}"/>
              </a:ext>
            </a:extLst>
          </p:cNvPr>
          <p:cNvGraphicFramePr/>
          <p:nvPr>
            <p:extLst>
              <p:ext uri="{D42A27DB-BD31-4B8C-83A1-F6EECF244321}">
                <p14:modId xmlns:p14="http://schemas.microsoft.com/office/powerpoint/2010/main" val="3912465344"/>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9474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340AA4-C85A-E343-970C-A1AC1A564C2A}"/>
              </a:ext>
            </a:extLst>
          </p:cNvPr>
          <p:cNvSpPr>
            <a:spLocks noGrp="1"/>
          </p:cNvSpPr>
          <p:nvPr>
            <p:ph type="title"/>
          </p:nvPr>
        </p:nvSpPr>
        <p:spPr>
          <a:xfrm>
            <a:off x="669851" y="1430179"/>
            <a:ext cx="3029313" cy="3675908"/>
          </a:xfrm>
        </p:spPr>
        <p:txBody>
          <a:bodyPr anchor="ctr">
            <a:normAutofit/>
          </a:bodyPr>
          <a:lstStyle/>
          <a:p>
            <a:r>
              <a:rPr lang="en-US" sz="2800" dirty="0"/>
              <a:t>Agenda</a:t>
            </a:r>
          </a:p>
        </p:txBody>
      </p:sp>
      <p:sp>
        <p:nvSpPr>
          <p:cNvPr id="18"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0"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7" name="Content Placeholder 6">
            <a:extLst>
              <a:ext uri="{FF2B5EF4-FFF2-40B4-BE49-F238E27FC236}">
                <a16:creationId xmlns:a16="http://schemas.microsoft.com/office/drawing/2014/main" id="{2E087A5E-0DFE-5F4C-A37F-EA86B0696F23}"/>
              </a:ext>
            </a:extLst>
          </p:cNvPr>
          <p:cNvGraphicFramePr>
            <a:graphicFrameLocks noGrp="1"/>
          </p:cNvGraphicFramePr>
          <p:nvPr>
            <p:ph idx="1"/>
            <p:extLst>
              <p:ext uri="{D42A27DB-BD31-4B8C-83A1-F6EECF244321}">
                <p14:modId xmlns:p14="http://schemas.microsoft.com/office/powerpoint/2010/main" val="2634970751"/>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536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8D16-22FD-7A4A-81DA-C7F88049BF26}"/>
              </a:ext>
            </a:extLst>
          </p:cNvPr>
          <p:cNvSpPr>
            <a:spLocks noGrp="1"/>
          </p:cNvSpPr>
          <p:nvPr>
            <p:ph type="title"/>
          </p:nvPr>
        </p:nvSpPr>
        <p:spPr>
          <a:xfrm>
            <a:off x="643191" y="207796"/>
            <a:ext cx="6573685" cy="1905000"/>
          </a:xfrm>
        </p:spPr>
        <p:txBody>
          <a:bodyPr>
            <a:normAutofit/>
          </a:bodyPr>
          <a:lstStyle/>
          <a:p>
            <a:r>
              <a:rPr lang="en-US" dirty="0"/>
              <a:t>Scope &amp; </a:t>
            </a:r>
            <a:br>
              <a:rPr lang="en-US" dirty="0"/>
            </a:br>
            <a:r>
              <a:rPr lang="en-US" dirty="0"/>
              <a:t>Relevant Factors</a:t>
            </a:r>
            <a:endParaRPr lang="en-US" i="1" dirty="0"/>
          </a:p>
        </p:txBody>
      </p:sp>
      <p:pic>
        <p:nvPicPr>
          <p:cNvPr id="10" name="Picture 9">
            <a:extLst>
              <a:ext uri="{FF2B5EF4-FFF2-40B4-BE49-F238E27FC236}">
                <a16:creationId xmlns:a16="http://schemas.microsoft.com/office/drawing/2014/main" id="{765E75AA-8794-A84D-A1F3-C0F5E9F657D3}"/>
              </a:ext>
            </a:extLst>
          </p:cNvPr>
          <p:cNvPicPr>
            <a:picLocks noChangeAspect="1"/>
          </p:cNvPicPr>
          <p:nvPr/>
        </p:nvPicPr>
        <p:blipFill>
          <a:blip r:embed="rId3">
            <a:lum bright="70000" contrast="-70000"/>
          </a:blip>
          <a:stretch>
            <a:fillRect/>
          </a:stretch>
        </p:blipFill>
        <p:spPr>
          <a:xfrm>
            <a:off x="7570839" y="1280585"/>
            <a:ext cx="3976788" cy="3976788"/>
          </a:xfrm>
          <a:prstGeom prst="roundRect">
            <a:avLst>
              <a:gd name="adj" fmla="val 3517"/>
            </a:avLst>
          </a:prstGeom>
          <a:ln w="38100">
            <a:noFill/>
          </a:ln>
          <a:effectLst>
            <a:innerShdw blurRad="57150" dist="38100" dir="14460000">
              <a:srgbClr val="000000">
                <a:alpha val="70000"/>
              </a:srgbClr>
            </a:innerShdw>
          </a:effectLst>
        </p:spPr>
      </p:pic>
      <p:sp>
        <p:nvSpPr>
          <p:cNvPr id="20" name="Freeform 19">
            <a:extLst>
              <a:ext uri="{FF2B5EF4-FFF2-40B4-BE49-F238E27FC236}">
                <a16:creationId xmlns:a16="http://schemas.microsoft.com/office/drawing/2014/main" id="{24BB7E0E-810A-1F45-96B0-C9EC3866E4F0}"/>
              </a:ext>
            </a:extLst>
          </p:cNvPr>
          <p:cNvSpPr/>
          <p:nvPr/>
        </p:nvSpPr>
        <p:spPr>
          <a:xfrm>
            <a:off x="3498828" y="1829385"/>
            <a:ext cx="1173887" cy="1349296"/>
          </a:xfrm>
          <a:custGeom>
            <a:avLst/>
            <a:gdLst>
              <a:gd name="connsiteX0" fmla="*/ 0 w 1349295"/>
              <a:gd name="connsiteY0" fmla="*/ 586943 h 1173886"/>
              <a:gd name="connsiteX1" fmla="*/ 293472 w 1349295"/>
              <a:gd name="connsiteY1" fmla="*/ 0 h 1173886"/>
              <a:gd name="connsiteX2" fmla="*/ 1055824 w 1349295"/>
              <a:gd name="connsiteY2" fmla="*/ 0 h 1173886"/>
              <a:gd name="connsiteX3" fmla="*/ 1349295 w 1349295"/>
              <a:gd name="connsiteY3" fmla="*/ 586943 h 1173886"/>
              <a:gd name="connsiteX4" fmla="*/ 1055824 w 1349295"/>
              <a:gd name="connsiteY4" fmla="*/ 1173886 h 1173886"/>
              <a:gd name="connsiteX5" fmla="*/ 293472 w 1349295"/>
              <a:gd name="connsiteY5" fmla="*/ 1173886 h 1173886"/>
              <a:gd name="connsiteX6" fmla="*/ 0 w 1349295"/>
              <a:gd name="connsiteY6" fmla="*/ 586943 h 117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9295" h="1173886">
                <a:moveTo>
                  <a:pt x="674648" y="0"/>
                </a:moveTo>
                <a:lnTo>
                  <a:pt x="1349294" y="255321"/>
                </a:lnTo>
                <a:lnTo>
                  <a:pt x="1349294" y="918566"/>
                </a:lnTo>
                <a:lnTo>
                  <a:pt x="674648" y="1173886"/>
                </a:lnTo>
                <a:lnTo>
                  <a:pt x="1" y="918566"/>
                </a:lnTo>
                <a:lnTo>
                  <a:pt x="1" y="255321"/>
                </a:lnTo>
                <a:lnTo>
                  <a:pt x="674648" y="0"/>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8651" tIns="255986" rIns="228652" bIns="255985" numCol="1" spcCol="1270" anchor="ctr" anchorCtr="0">
            <a:noAutofit/>
          </a:bodyPr>
          <a:lstStyle/>
          <a:p>
            <a:pPr marL="0" lvl="0" indent="0" algn="ctr" defTabSz="533400">
              <a:lnSpc>
                <a:spcPct val="90000"/>
              </a:lnSpc>
              <a:spcBef>
                <a:spcPct val="0"/>
              </a:spcBef>
              <a:spcAft>
                <a:spcPct val="35000"/>
              </a:spcAft>
              <a:buNone/>
            </a:pPr>
            <a:r>
              <a:rPr lang="en-US" sz="1200" kern="1200"/>
              <a:t>Discounts</a:t>
            </a:r>
          </a:p>
        </p:txBody>
      </p:sp>
      <p:sp>
        <p:nvSpPr>
          <p:cNvPr id="21" name="Freeform 20">
            <a:extLst>
              <a:ext uri="{FF2B5EF4-FFF2-40B4-BE49-F238E27FC236}">
                <a16:creationId xmlns:a16="http://schemas.microsoft.com/office/drawing/2014/main" id="{4B345A38-E544-B642-850F-92F614D04258}"/>
              </a:ext>
            </a:extLst>
          </p:cNvPr>
          <p:cNvSpPr/>
          <p:nvPr/>
        </p:nvSpPr>
        <p:spPr>
          <a:xfrm>
            <a:off x="4764091" y="2099245"/>
            <a:ext cx="2105059" cy="809577"/>
          </a:xfrm>
          <a:custGeom>
            <a:avLst/>
            <a:gdLst>
              <a:gd name="connsiteX0" fmla="*/ 0 w 1505813"/>
              <a:gd name="connsiteY0" fmla="*/ 0 h 809577"/>
              <a:gd name="connsiteX1" fmla="*/ 1505813 w 1505813"/>
              <a:gd name="connsiteY1" fmla="*/ 0 h 809577"/>
              <a:gd name="connsiteX2" fmla="*/ 1505813 w 1505813"/>
              <a:gd name="connsiteY2" fmla="*/ 809577 h 809577"/>
              <a:gd name="connsiteX3" fmla="*/ 0 w 1505813"/>
              <a:gd name="connsiteY3" fmla="*/ 809577 h 809577"/>
              <a:gd name="connsiteX4" fmla="*/ 0 w 1505813"/>
              <a:gd name="connsiteY4" fmla="*/ 0 h 809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813" h="809577">
                <a:moveTo>
                  <a:pt x="0" y="0"/>
                </a:moveTo>
                <a:lnTo>
                  <a:pt x="1505813" y="0"/>
                </a:lnTo>
                <a:lnTo>
                  <a:pt x="1505813" y="809577"/>
                </a:lnTo>
                <a:lnTo>
                  <a:pt x="0" y="8095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US" sz="1000" i="1" kern="1200" dirty="0"/>
              <a:t>Do discounts have a statistically significant effect on the number of products customers order? If so, at what level(s) of discount?</a:t>
            </a:r>
            <a:endParaRPr lang="en-US" sz="1000" kern="1200" dirty="0"/>
          </a:p>
        </p:txBody>
      </p:sp>
      <p:sp>
        <p:nvSpPr>
          <p:cNvPr id="22" name="Freeform 21">
            <a:extLst>
              <a:ext uri="{FF2B5EF4-FFF2-40B4-BE49-F238E27FC236}">
                <a16:creationId xmlns:a16="http://schemas.microsoft.com/office/drawing/2014/main" id="{5877A721-5F20-8D41-AE5A-4BD29B271A41}"/>
              </a:ext>
            </a:extLst>
          </p:cNvPr>
          <p:cNvSpPr/>
          <p:nvPr/>
        </p:nvSpPr>
        <p:spPr>
          <a:xfrm>
            <a:off x="2231030" y="1829385"/>
            <a:ext cx="1173887" cy="1349296"/>
          </a:xfrm>
          <a:custGeom>
            <a:avLst/>
            <a:gdLst>
              <a:gd name="connsiteX0" fmla="*/ 0 w 1349295"/>
              <a:gd name="connsiteY0" fmla="*/ 586943 h 1173886"/>
              <a:gd name="connsiteX1" fmla="*/ 293472 w 1349295"/>
              <a:gd name="connsiteY1" fmla="*/ 0 h 1173886"/>
              <a:gd name="connsiteX2" fmla="*/ 1055824 w 1349295"/>
              <a:gd name="connsiteY2" fmla="*/ 0 h 1173886"/>
              <a:gd name="connsiteX3" fmla="*/ 1349295 w 1349295"/>
              <a:gd name="connsiteY3" fmla="*/ 586943 h 1173886"/>
              <a:gd name="connsiteX4" fmla="*/ 1055824 w 1349295"/>
              <a:gd name="connsiteY4" fmla="*/ 1173886 h 1173886"/>
              <a:gd name="connsiteX5" fmla="*/ 293472 w 1349295"/>
              <a:gd name="connsiteY5" fmla="*/ 1173886 h 1173886"/>
              <a:gd name="connsiteX6" fmla="*/ 0 w 1349295"/>
              <a:gd name="connsiteY6" fmla="*/ 586943 h 117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9295" h="1173886">
                <a:moveTo>
                  <a:pt x="674648" y="0"/>
                </a:moveTo>
                <a:lnTo>
                  <a:pt x="1349294" y="255321"/>
                </a:lnTo>
                <a:lnTo>
                  <a:pt x="1349294" y="918566"/>
                </a:lnTo>
                <a:lnTo>
                  <a:pt x="674648" y="1173886"/>
                </a:lnTo>
                <a:lnTo>
                  <a:pt x="1" y="918566"/>
                </a:lnTo>
                <a:lnTo>
                  <a:pt x="1" y="255321"/>
                </a:lnTo>
                <a:lnTo>
                  <a:pt x="674648" y="0"/>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2931" tIns="210266" rIns="182932" bIns="21026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3" name="Freeform 22">
            <a:extLst>
              <a:ext uri="{FF2B5EF4-FFF2-40B4-BE49-F238E27FC236}">
                <a16:creationId xmlns:a16="http://schemas.microsoft.com/office/drawing/2014/main" id="{B60A1200-6AA0-FA4D-855C-784E2C71962D}"/>
              </a:ext>
            </a:extLst>
          </p:cNvPr>
          <p:cNvSpPr/>
          <p:nvPr/>
        </p:nvSpPr>
        <p:spPr>
          <a:xfrm>
            <a:off x="2862500" y="2974667"/>
            <a:ext cx="1173887" cy="1349296"/>
          </a:xfrm>
          <a:custGeom>
            <a:avLst/>
            <a:gdLst>
              <a:gd name="connsiteX0" fmla="*/ 0 w 1349295"/>
              <a:gd name="connsiteY0" fmla="*/ 586943 h 1173886"/>
              <a:gd name="connsiteX1" fmla="*/ 293472 w 1349295"/>
              <a:gd name="connsiteY1" fmla="*/ 0 h 1173886"/>
              <a:gd name="connsiteX2" fmla="*/ 1055824 w 1349295"/>
              <a:gd name="connsiteY2" fmla="*/ 0 h 1173886"/>
              <a:gd name="connsiteX3" fmla="*/ 1349295 w 1349295"/>
              <a:gd name="connsiteY3" fmla="*/ 586943 h 1173886"/>
              <a:gd name="connsiteX4" fmla="*/ 1055824 w 1349295"/>
              <a:gd name="connsiteY4" fmla="*/ 1173886 h 1173886"/>
              <a:gd name="connsiteX5" fmla="*/ 293472 w 1349295"/>
              <a:gd name="connsiteY5" fmla="*/ 1173886 h 1173886"/>
              <a:gd name="connsiteX6" fmla="*/ 0 w 1349295"/>
              <a:gd name="connsiteY6" fmla="*/ 586943 h 117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9295" h="1173886">
                <a:moveTo>
                  <a:pt x="674648" y="0"/>
                </a:moveTo>
                <a:lnTo>
                  <a:pt x="1349294" y="255321"/>
                </a:lnTo>
                <a:lnTo>
                  <a:pt x="1349294" y="918566"/>
                </a:lnTo>
                <a:lnTo>
                  <a:pt x="674648" y="1173886"/>
                </a:lnTo>
                <a:lnTo>
                  <a:pt x="1" y="918566"/>
                </a:lnTo>
                <a:lnTo>
                  <a:pt x="1" y="255321"/>
                </a:lnTo>
                <a:lnTo>
                  <a:pt x="674648" y="0"/>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8651" tIns="255986" rIns="228652" bIns="255985" numCol="1" spcCol="1270" anchor="ctr" anchorCtr="0">
            <a:noAutofit/>
          </a:bodyPr>
          <a:lstStyle/>
          <a:p>
            <a:pPr marL="0" lvl="0" indent="0" algn="ctr" defTabSz="533400">
              <a:lnSpc>
                <a:spcPct val="90000"/>
              </a:lnSpc>
              <a:spcBef>
                <a:spcPct val="0"/>
              </a:spcBef>
              <a:spcAft>
                <a:spcPct val="35000"/>
              </a:spcAft>
              <a:buNone/>
            </a:pPr>
            <a:r>
              <a:rPr lang="en-US" sz="1200" kern="1200"/>
              <a:t>Staff</a:t>
            </a:r>
          </a:p>
        </p:txBody>
      </p:sp>
      <p:sp>
        <p:nvSpPr>
          <p:cNvPr id="24" name="Freeform 23">
            <a:extLst>
              <a:ext uri="{FF2B5EF4-FFF2-40B4-BE49-F238E27FC236}">
                <a16:creationId xmlns:a16="http://schemas.microsoft.com/office/drawing/2014/main" id="{AAA920FB-0C39-7849-A2F8-645D00FEB424}"/>
              </a:ext>
            </a:extLst>
          </p:cNvPr>
          <p:cNvSpPr/>
          <p:nvPr/>
        </p:nvSpPr>
        <p:spPr>
          <a:xfrm>
            <a:off x="643191" y="3244527"/>
            <a:ext cx="2103120" cy="809577"/>
          </a:xfrm>
          <a:custGeom>
            <a:avLst/>
            <a:gdLst>
              <a:gd name="connsiteX0" fmla="*/ 0 w 1457238"/>
              <a:gd name="connsiteY0" fmla="*/ 0 h 809577"/>
              <a:gd name="connsiteX1" fmla="*/ 1457238 w 1457238"/>
              <a:gd name="connsiteY1" fmla="*/ 0 h 809577"/>
              <a:gd name="connsiteX2" fmla="*/ 1457238 w 1457238"/>
              <a:gd name="connsiteY2" fmla="*/ 809577 h 809577"/>
              <a:gd name="connsiteX3" fmla="*/ 0 w 1457238"/>
              <a:gd name="connsiteY3" fmla="*/ 809577 h 809577"/>
              <a:gd name="connsiteX4" fmla="*/ 0 w 1457238"/>
              <a:gd name="connsiteY4" fmla="*/ 0 h 809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238" h="809577">
                <a:moveTo>
                  <a:pt x="0" y="0"/>
                </a:moveTo>
                <a:lnTo>
                  <a:pt x="1457238" y="0"/>
                </a:lnTo>
                <a:lnTo>
                  <a:pt x="1457238" y="809577"/>
                </a:lnTo>
                <a:lnTo>
                  <a:pt x="0" y="8095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6670" tIns="26670" rIns="26670" bIns="26670" numCol="1" spcCol="1270" anchor="ctr" anchorCtr="0">
            <a:noAutofit/>
          </a:bodyPr>
          <a:lstStyle/>
          <a:p>
            <a:pPr marL="0" lvl="0" indent="0" algn="r" defTabSz="311150">
              <a:lnSpc>
                <a:spcPct val="90000"/>
              </a:lnSpc>
              <a:spcBef>
                <a:spcPct val="0"/>
              </a:spcBef>
              <a:spcAft>
                <a:spcPct val="35000"/>
              </a:spcAft>
              <a:buNone/>
            </a:pPr>
            <a:r>
              <a:rPr lang="en-US" sz="1000" i="1" kern="1200" dirty="0"/>
              <a:t>Do salespeople have a statistically significant effect on the number of products customers order? If so, who are the top/bottom performers?</a:t>
            </a:r>
            <a:r>
              <a:rPr lang="en-US" sz="1000" i="0" kern="1200" dirty="0"/>
              <a:t> </a:t>
            </a:r>
            <a:endParaRPr lang="en-US" sz="1000" kern="1200" dirty="0"/>
          </a:p>
        </p:txBody>
      </p:sp>
      <p:sp>
        <p:nvSpPr>
          <p:cNvPr id="25" name="Freeform 24">
            <a:extLst>
              <a:ext uri="{FF2B5EF4-FFF2-40B4-BE49-F238E27FC236}">
                <a16:creationId xmlns:a16="http://schemas.microsoft.com/office/drawing/2014/main" id="{50867B0B-3CD9-CA46-910C-F93F9531FB44}"/>
              </a:ext>
            </a:extLst>
          </p:cNvPr>
          <p:cNvSpPr/>
          <p:nvPr/>
        </p:nvSpPr>
        <p:spPr>
          <a:xfrm>
            <a:off x="4130298" y="2974667"/>
            <a:ext cx="1173887" cy="1349296"/>
          </a:xfrm>
          <a:custGeom>
            <a:avLst/>
            <a:gdLst>
              <a:gd name="connsiteX0" fmla="*/ 0 w 1349295"/>
              <a:gd name="connsiteY0" fmla="*/ 586943 h 1173886"/>
              <a:gd name="connsiteX1" fmla="*/ 293472 w 1349295"/>
              <a:gd name="connsiteY1" fmla="*/ 0 h 1173886"/>
              <a:gd name="connsiteX2" fmla="*/ 1055824 w 1349295"/>
              <a:gd name="connsiteY2" fmla="*/ 0 h 1173886"/>
              <a:gd name="connsiteX3" fmla="*/ 1349295 w 1349295"/>
              <a:gd name="connsiteY3" fmla="*/ 586943 h 1173886"/>
              <a:gd name="connsiteX4" fmla="*/ 1055824 w 1349295"/>
              <a:gd name="connsiteY4" fmla="*/ 1173886 h 1173886"/>
              <a:gd name="connsiteX5" fmla="*/ 293472 w 1349295"/>
              <a:gd name="connsiteY5" fmla="*/ 1173886 h 1173886"/>
              <a:gd name="connsiteX6" fmla="*/ 0 w 1349295"/>
              <a:gd name="connsiteY6" fmla="*/ 586943 h 117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9295" h="1173886">
                <a:moveTo>
                  <a:pt x="674648" y="0"/>
                </a:moveTo>
                <a:lnTo>
                  <a:pt x="1349294" y="255321"/>
                </a:lnTo>
                <a:lnTo>
                  <a:pt x="1349294" y="918566"/>
                </a:lnTo>
                <a:lnTo>
                  <a:pt x="674648" y="1173886"/>
                </a:lnTo>
                <a:lnTo>
                  <a:pt x="1" y="918566"/>
                </a:lnTo>
                <a:lnTo>
                  <a:pt x="1" y="255321"/>
                </a:lnTo>
                <a:lnTo>
                  <a:pt x="674648" y="0"/>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2931" tIns="210266" rIns="182932" bIns="21026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6" name="Freeform 25">
            <a:extLst>
              <a:ext uri="{FF2B5EF4-FFF2-40B4-BE49-F238E27FC236}">
                <a16:creationId xmlns:a16="http://schemas.microsoft.com/office/drawing/2014/main" id="{88630502-D1ED-7D4D-B2CE-0D91667F2A22}"/>
              </a:ext>
            </a:extLst>
          </p:cNvPr>
          <p:cNvSpPr/>
          <p:nvPr/>
        </p:nvSpPr>
        <p:spPr>
          <a:xfrm>
            <a:off x="3498828" y="4119948"/>
            <a:ext cx="1173887" cy="1349296"/>
          </a:xfrm>
          <a:custGeom>
            <a:avLst/>
            <a:gdLst>
              <a:gd name="connsiteX0" fmla="*/ 0 w 1349295"/>
              <a:gd name="connsiteY0" fmla="*/ 586943 h 1173886"/>
              <a:gd name="connsiteX1" fmla="*/ 293472 w 1349295"/>
              <a:gd name="connsiteY1" fmla="*/ 0 h 1173886"/>
              <a:gd name="connsiteX2" fmla="*/ 1055824 w 1349295"/>
              <a:gd name="connsiteY2" fmla="*/ 0 h 1173886"/>
              <a:gd name="connsiteX3" fmla="*/ 1349295 w 1349295"/>
              <a:gd name="connsiteY3" fmla="*/ 586943 h 1173886"/>
              <a:gd name="connsiteX4" fmla="*/ 1055824 w 1349295"/>
              <a:gd name="connsiteY4" fmla="*/ 1173886 h 1173886"/>
              <a:gd name="connsiteX5" fmla="*/ 293472 w 1349295"/>
              <a:gd name="connsiteY5" fmla="*/ 1173886 h 1173886"/>
              <a:gd name="connsiteX6" fmla="*/ 0 w 1349295"/>
              <a:gd name="connsiteY6" fmla="*/ 586943 h 117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9295" h="1173886">
                <a:moveTo>
                  <a:pt x="674648" y="0"/>
                </a:moveTo>
                <a:lnTo>
                  <a:pt x="1349294" y="255321"/>
                </a:lnTo>
                <a:lnTo>
                  <a:pt x="1349294" y="918566"/>
                </a:lnTo>
                <a:lnTo>
                  <a:pt x="674648" y="1173886"/>
                </a:lnTo>
                <a:lnTo>
                  <a:pt x="1" y="918566"/>
                </a:lnTo>
                <a:lnTo>
                  <a:pt x="1" y="255321"/>
                </a:lnTo>
                <a:lnTo>
                  <a:pt x="674648" y="0"/>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8651" tIns="255986" rIns="228652" bIns="255985" numCol="1" spcCol="1270" anchor="ctr" anchorCtr="0">
            <a:noAutofit/>
          </a:bodyPr>
          <a:lstStyle/>
          <a:p>
            <a:pPr marL="0" lvl="0" indent="0" algn="ctr" defTabSz="533400">
              <a:lnSpc>
                <a:spcPct val="90000"/>
              </a:lnSpc>
              <a:spcBef>
                <a:spcPct val="0"/>
              </a:spcBef>
              <a:spcAft>
                <a:spcPct val="35000"/>
              </a:spcAft>
              <a:buNone/>
            </a:pPr>
            <a:r>
              <a:rPr lang="en-US" sz="1200" kern="1200"/>
              <a:t>Location</a:t>
            </a:r>
          </a:p>
        </p:txBody>
      </p:sp>
      <p:sp>
        <p:nvSpPr>
          <p:cNvPr id="27" name="Freeform 26">
            <a:extLst>
              <a:ext uri="{FF2B5EF4-FFF2-40B4-BE49-F238E27FC236}">
                <a16:creationId xmlns:a16="http://schemas.microsoft.com/office/drawing/2014/main" id="{D7BAB621-DF36-C54D-A6DC-7783B75FE78D}"/>
              </a:ext>
            </a:extLst>
          </p:cNvPr>
          <p:cNvSpPr/>
          <p:nvPr/>
        </p:nvSpPr>
        <p:spPr>
          <a:xfrm>
            <a:off x="4764091" y="4389808"/>
            <a:ext cx="2105059" cy="809577"/>
          </a:xfrm>
          <a:custGeom>
            <a:avLst/>
            <a:gdLst>
              <a:gd name="connsiteX0" fmla="*/ 0 w 1505813"/>
              <a:gd name="connsiteY0" fmla="*/ 0 h 809577"/>
              <a:gd name="connsiteX1" fmla="*/ 1505813 w 1505813"/>
              <a:gd name="connsiteY1" fmla="*/ 0 h 809577"/>
              <a:gd name="connsiteX2" fmla="*/ 1505813 w 1505813"/>
              <a:gd name="connsiteY2" fmla="*/ 809577 h 809577"/>
              <a:gd name="connsiteX3" fmla="*/ 0 w 1505813"/>
              <a:gd name="connsiteY3" fmla="*/ 809577 h 809577"/>
              <a:gd name="connsiteX4" fmla="*/ 0 w 1505813"/>
              <a:gd name="connsiteY4" fmla="*/ 0 h 809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813" h="809577">
                <a:moveTo>
                  <a:pt x="0" y="0"/>
                </a:moveTo>
                <a:lnTo>
                  <a:pt x="1505813" y="0"/>
                </a:lnTo>
                <a:lnTo>
                  <a:pt x="1505813" y="809577"/>
                </a:lnTo>
                <a:lnTo>
                  <a:pt x="0" y="8095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US" sz="1000" i="1" kern="1200" dirty="0"/>
              <a:t>Does customer region have a statistically significant impact on the number of products ordered? If so, which regions order the most products on a per order basis?</a:t>
            </a:r>
            <a:r>
              <a:rPr lang="en-US" sz="1000" i="0" kern="1200" dirty="0"/>
              <a:t> </a:t>
            </a:r>
            <a:endParaRPr lang="en-US" sz="1000" kern="1200" dirty="0"/>
          </a:p>
        </p:txBody>
      </p:sp>
      <p:sp>
        <p:nvSpPr>
          <p:cNvPr id="28" name="Freeform 27">
            <a:extLst>
              <a:ext uri="{FF2B5EF4-FFF2-40B4-BE49-F238E27FC236}">
                <a16:creationId xmlns:a16="http://schemas.microsoft.com/office/drawing/2014/main" id="{ED80E4CE-F438-6148-A957-0C3A01D5C953}"/>
              </a:ext>
            </a:extLst>
          </p:cNvPr>
          <p:cNvSpPr/>
          <p:nvPr/>
        </p:nvSpPr>
        <p:spPr>
          <a:xfrm>
            <a:off x="2231030" y="4119948"/>
            <a:ext cx="1173887" cy="1349296"/>
          </a:xfrm>
          <a:custGeom>
            <a:avLst/>
            <a:gdLst>
              <a:gd name="connsiteX0" fmla="*/ 0 w 1349295"/>
              <a:gd name="connsiteY0" fmla="*/ 586943 h 1173886"/>
              <a:gd name="connsiteX1" fmla="*/ 293472 w 1349295"/>
              <a:gd name="connsiteY1" fmla="*/ 0 h 1173886"/>
              <a:gd name="connsiteX2" fmla="*/ 1055824 w 1349295"/>
              <a:gd name="connsiteY2" fmla="*/ 0 h 1173886"/>
              <a:gd name="connsiteX3" fmla="*/ 1349295 w 1349295"/>
              <a:gd name="connsiteY3" fmla="*/ 586943 h 1173886"/>
              <a:gd name="connsiteX4" fmla="*/ 1055824 w 1349295"/>
              <a:gd name="connsiteY4" fmla="*/ 1173886 h 1173886"/>
              <a:gd name="connsiteX5" fmla="*/ 293472 w 1349295"/>
              <a:gd name="connsiteY5" fmla="*/ 1173886 h 1173886"/>
              <a:gd name="connsiteX6" fmla="*/ 0 w 1349295"/>
              <a:gd name="connsiteY6" fmla="*/ 586943 h 117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9295" h="1173886">
                <a:moveTo>
                  <a:pt x="674648" y="0"/>
                </a:moveTo>
                <a:lnTo>
                  <a:pt x="1349294" y="255321"/>
                </a:lnTo>
                <a:lnTo>
                  <a:pt x="1349294" y="918566"/>
                </a:lnTo>
                <a:lnTo>
                  <a:pt x="674648" y="1173886"/>
                </a:lnTo>
                <a:lnTo>
                  <a:pt x="1" y="918566"/>
                </a:lnTo>
                <a:lnTo>
                  <a:pt x="1" y="255321"/>
                </a:lnTo>
                <a:lnTo>
                  <a:pt x="674648" y="0"/>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2931" tIns="210266" rIns="182932" bIns="21026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9" name="Freeform 28">
            <a:extLst>
              <a:ext uri="{FF2B5EF4-FFF2-40B4-BE49-F238E27FC236}">
                <a16:creationId xmlns:a16="http://schemas.microsoft.com/office/drawing/2014/main" id="{2537ED1A-368E-2944-9C87-8558912EB33B}"/>
              </a:ext>
            </a:extLst>
          </p:cNvPr>
          <p:cNvSpPr/>
          <p:nvPr/>
        </p:nvSpPr>
        <p:spPr>
          <a:xfrm>
            <a:off x="2862500" y="5265230"/>
            <a:ext cx="1173887" cy="1349296"/>
          </a:xfrm>
          <a:custGeom>
            <a:avLst/>
            <a:gdLst>
              <a:gd name="connsiteX0" fmla="*/ 0 w 1349295"/>
              <a:gd name="connsiteY0" fmla="*/ 586943 h 1173886"/>
              <a:gd name="connsiteX1" fmla="*/ 293472 w 1349295"/>
              <a:gd name="connsiteY1" fmla="*/ 0 h 1173886"/>
              <a:gd name="connsiteX2" fmla="*/ 1055824 w 1349295"/>
              <a:gd name="connsiteY2" fmla="*/ 0 h 1173886"/>
              <a:gd name="connsiteX3" fmla="*/ 1349295 w 1349295"/>
              <a:gd name="connsiteY3" fmla="*/ 586943 h 1173886"/>
              <a:gd name="connsiteX4" fmla="*/ 1055824 w 1349295"/>
              <a:gd name="connsiteY4" fmla="*/ 1173886 h 1173886"/>
              <a:gd name="connsiteX5" fmla="*/ 293472 w 1349295"/>
              <a:gd name="connsiteY5" fmla="*/ 1173886 h 1173886"/>
              <a:gd name="connsiteX6" fmla="*/ 0 w 1349295"/>
              <a:gd name="connsiteY6" fmla="*/ 586943 h 117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9295" h="1173886">
                <a:moveTo>
                  <a:pt x="674648" y="0"/>
                </a:moveTo>
                <a:lnTo>
                  <a:pt x="1349294" y="255321"/>
                </a:lnTo>
                <a:lnTo>
                  <a:pt x="1349294" y="918566"/>
                </a:lnTo>
                <a:lnTo>
                  <a:pt x="674648" y="1173886"/>
                </a:lnTo>
                <a:lnTo>
                  <a:pt x="1" y="918566"/>
                </a:lnTo>
                <a:lnTo>
                  <a:pt x="1" y="255321"/>
                </a:lnTo>
                <a:lnTo>
                  <a:pt x="674648" y="0"/>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8651" tIns="255986" rIns="228652" bIns="255985" numCol="1" spcCol="1270" anchor="ctr" anchorCtr="0">
            <a:noAutofit/>
          </a:bodyPr>
          <a:lstStyle/>
          <a:p>
            <a:pPr marL="0" lvl="0" indent="0" algn="ctr" defTabSz="533400">
              <a:lnSpc>
                <a:spcPct val="90000"/>
              </a:lnSpc>
              <a:spcBef>
                <a:spcPct val="0"/>
              </a:spcBef>
              <a:spcAft>
                <a:spcPct val="35000"/>
              </a:spcAft>
              <a:buNone/>
            </a:pPr>
            <a:r>
              <a:rPr lang="en-US" sz="1200" kern="1200"/>
              <a:t>Product Category</a:t>
            </a:r>
          </a:p>
        </p:txBody>
      </p:sp>
      <p:sp>
        <p:nvSpPr>
          <p:cNvPr id="30" name="Freeform 29">
            <a:extLst>
              <a:ext uri="{FF2B5EF4-FFF2-40B4-BE49-F238E27FC236}">
                <a16:creationId xmlns:a16="http://schemas.microsoft.com/office/drawing/2014/main" id="{02BFB453-3D33-6044-987E-0EFC75579D46}"/>
              </a:ext>
            </a:extLst>
          </p:cNvPr>
          <p:cNvSpPr/>
          <p:nvPr/>
        </p:nvSpPr>
        <p:spPr>
          <a:xfrm>
            <a:off x="643191" y="5535090"/>
            <a:ext cx="2103120" cy="809577"/>
          </a:xfrm>
          <a:custGeom>
            <a:avLst/>
            <a:gdLst>
              <a:gd name="connsiteX0" fmla="*/ 0 w 1457238"/>
              <a:gd name="connsiteY0" fmla="*/ 0 h 809577"/>
              <a:gd name="connsiteX1" fmla="*/ 1457238 w 1457238"/>
              <a:gd name="connsiteY1" fmla="*/ 0 h 809577"/>
              <a:gd name="connsiteX2" fmla="*/ 1457238 w 1457238"/>
              <a:gd name="connsiteY2" fmla="*/ 809577 h 809577"/>
              <a:gd name="connsiteX3" fmla="*/ 0 w 1457238"/>
              <a:gd name="connsiteY3" fmla="*/ 809577 h 809577"/>
              <a:gd name="connsiteX4" fmla="*/ 0 w 1457238"/>
              <a:gd name="connsiteY4" fmla="*/ 0 h 809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238" h="809577">
                <a:moveTo>
                  <a:pt x="0" y="0"/>
                </a:moveTo>
                <a:lnTo>
                  <a:pt x="1457238" y="0"/>
                </a:lnTo>
                <a:lnTo>
                  <a:pt x="1457238" y="809577"/>
                </a:lnTo>
                <a:lnTo>
                  <a:pt x="0" y="8095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6670" tIns="26670" rIns="26670" bIns="26670" numCol="1" spcCol="1270" anchor="ctr" anchorCtr="0">
            <a:noAutofit/>
          </a:bodyPr>
          <a:lstStyle/>
          <a:p>
            <a:pPr marL="0" lvl="0" indent="0" algn="r" defTabSz="311150">
              <a:lnSpc>
                <a:spcPct val="90000"/>
              </a:lnSpc>
              <a:spcBef>
                <a:spcPct val="0"/>
              </a:spcBef>
              <a:spcAft>
                <a:spcPct val="35000"/>
              </a:spcAft>
              <a:buNone/>
            </a:pPr>
            <a:r>
              <a:rPr lang="en-US" sz="1000" i="1" kern="1200" dirty="0"/>
              <a:t>Does product category have a statistically significant impact on the number of products ordered? If so, which categories result in the highest volume per order?</a:t>
            </a:r>
            <a:r>
              <a:rPr lang="en-US" sz="1000" i="0" kern="1200" dirty="0"/>
              <a:t> </a:t>
            </a:r>
            <a:endParaRPr lang="en-US" sz="1000" kern="1200" dirty="0"/>
          </a:p>
        </p:txBody>
      </p:sp>
      <p:sp>
        <p:nvSpPr>
          <p:cNvPr id="31" name="Freeform 30">
            <a:extLst>
              <a:ext uri="{FF2B5EF4-FFF2-40B4-BE49-F238E27FC236}">
                <a16:creationId xmlns:a16="http://schemas.microsoft.com/office/drawing/2014/main" id="{342C96FE-5C7A-0049-BE15-D7544BFADA52}"/>
              </a:ext>
            </a:extLst>
          </p:cNvPr>
          <p:cNvSpPr/>
          <p:nvPr/>
        </p:nvSpPr>
        <p:spPr>
          <a:xfrm>
            <a:off x="4130298" y="5265230"/>
            <a:ext cx="1173887" cy="1349296"/>
          </a:xfrm>
          <a:custGeom>
            <a:avLst/>
            <a:gdLst>
              <a:gd name="connsiteX0" fmla="*/ 0 w 1349295"/>
              <a:gd name="connsiteY0" fmla="*/ 586943 h 1173886"/>
              <a:gd name="connsiteX1" fmla="*/ 293472 w 1349295"/>
              <a:gd name="connsiteY1" fmla="*/ 0 h 1173886"/>
              <a:gd name="connsiteX2" fmla="*/ 1055824 w 1349295"/>
              <a:gd name="connsiteY2" fmla="*/ 0 h 1173886"/>
              <a:gd name="connsiteX3" fmla="*/ 1349295 w 1349295"/>
              <a:gd name="connsiteY3" fmla="*/ 586943 h 1173886"/>
              <a:gd name="connsiteX4" fmla="*/ 1055824 w 1349295"/>
              <a:gd name="connsiteY4" fmla="*/ 1173886 h 1173886"/>
              <a:gd name="connsiteX5" fmla="*/ 293472 w 1349295"/>
              <a:gd name="connsiteY5" fmla="*/ 1173886 h 1173886"/>
              <a:gd name="connsiteX6" fmla="*/ 0 w 1349295"/>
              <a:gd name="connsiteY6" fmla="*/ 586943 h 117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9295" h="1173886">
                <a:moveTo>
                  <a:pt x="674648" y="0"/>
                </a:moveTo>
                <a:lnTo>
                  <a:pt x="1349294" y="255321"/>
                </a:lnTo>
                <a:lnTo>
                  <a:pt x="1349294" y="918566"/>
                </a:lnTo>
                <a:lnTo>
                  <a:pt x="674648" y="1173886"/>
                </a:lnTo>
                <a:lnTo>
                  <a:pt x="1" y="918566"/>
                </a:lnTo>
                <a:lnTo>
                  <a:pt x="1" y="255321"/>
                </a:lnTo>
                <a:lnTo>
                  <a:pt x="674648" y="0"/>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2931" tIns="210266" rIns="182932" bIns="21026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Tree>
    <p:extLst>
      <p:ext uri="{BB962C8B-B14F-4D97-AF65-F5344CB8AC3E}">
        <p14:creationId xmlns:p14="http://schemas.microsoft.com/office/powerpoint/2010/main" val="1046298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DF557-C112-6F4E-A0AF-BA33E51DC163}"/>
              </a:ext>
            </a:extLst>
          </p:cNvPr>
          <p:cNvSpPr>
            <a:spLocks noGrp="1"/>
          </p:cNvSpPr>
          <p:nvPr>
            <p:ph type="title"/>
          </p:nvPr>
        </p:nvSpPr>
        <p:spPr>
          <a:xfrm>
            <a:off x="1141414" y="609600"/>
            <a:ext cx="6038768" cy="1905000"/>
          </a:xfrm>
        </p:spPr>
        <p:txBody>
          <a:bodyPr vert="horz" lIns="91440" tIns="45720" rIns="91440" bIns="45720" rtlCol="0" anchor="ctr">
            <a:normAutofit/>
          </a:bodyPr>
          <a:lstStyle/>
          <a:p>
            <a:r>
              <a:rPr lang="en-US" dirty="0"/>
              <a:t>Discount Results</a:t>
            </a:r>
          </a:p>
        </p:txBody>
      </p:sp>
      <p:sp>
        <p:nvSpPr>
          <p:cNvPr id="3" name="TextBox 2">
            <a:extLst>
              <a:ext uri="{FF2B5EF4-FFF2-40B4-BE49-F238E27FC236}">
                <a16:creationId xmlns:a16="http://schemas.microsoft.com/office/drawing/2014/main" id="{9FB562FA-D925-4B48-B5E5-56ECE2F34156}"/>
              </a:ext>
            </a:extLst>
          </p:cNvPr>
          <p:cNvSpPr txBox="1"/>
          <p:nvPr/>
        </p:nvSpPr>
        <p:spPr>
          <a:xfrm>
            <a:off x="1141414" y="2666999"/>
            <a:ext cx="5920867" cy="3373879"/>
          </a:xfrm>
          <a:prstGeom prst="rect">
            <a:avLst/>
          </a:prstGeom>
        </p:spPr>
        <p:txBody>
          <a:bodyPr vert="horz" lIns="91440" tIns="45720" rIns="91440" bIns="45720" rtlCol="0" anchor="ctr">
            <a:normAutofit/>
          </a:bodyPr>
          <a:lstStyle/>
          <a:p>
            <a:pPr lvl="0">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15% - 31% increased volume</a:t>
            </a:r>
          </a:p>
          <a:p>
            <a:pPr lvl="0">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7% - 27% increase in variability</a:t>
            </a:r>
          </a:p>
          <a:p>
            <a:pPr lvl="0">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Net Positive Results at 15% discount and above</a:t>
            </a:r>
          </a:p>
          <a:p>
            <a:pPr lvl="0">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Optimal Discount Rate at 20%</a:t>
            </a:r>
          </a:p>
          <a:p>
            <a:pPr lvl="1">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23% increase in volume</a:t>
            </a:r>
          </a:p>
          <a:p>
            <a:pPr lvl="1">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7% increase in variability</a:t>
            </a:r>
          </a:p>
          <a:p>
            <a:pPr lvl="1">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Risk Adjusted Return: 15%</a:t>
            </a:r>
          </a:p>
        </p:txBody>
      </p:sp>
      <p:sp>
        <p:nvSpPr>
          <p:cNvPr id="10" name="Rectangle 9">
            <a:extLst>
              <a:ext uri="{FF2B5EF4-FFF2-40B4-BE49-F238E27FC236}">
                <a16:creationId xmlns:a16="http://schemas.microsoft.com/office/drawing/2014/main" id="{C2CAC0E2-A334-4A65-B7FA-9BDDAD042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CDC2ABE6-28D0-C94D-B5F8-94C026EC65E1}"/>
              </a:ext>
            </a:extLst>
          </p:cNvPr>
          <p:cNvGrpSpPr/>
          <p:nvPr/>
        </p:nvGrpSpPr>
        <p:grpSpPr>
          <a:xfrm>
            <a:off x="8282178" y="294037"/>
            <a:ext cx="3166985" cy="6263926"/>
            <a:chOff x="8282178" y="251174"/>
            <a:chExt cx="3166985" cy="6263926"/>
          </a:xfrm>
        </p:grpSpPr>
        <p:pic>
          <p:nvPicPr>
            <p:cNvPr id="6" name="Picture 5">
              <a:extLst>
                <a:ext uri="{FF2B5EF4-FFF2-40B4-BE49-F238E27FC236}">
                  <a16:creationId xmlns:a16="http://schemas.microsoft.com/office/drawing/2014/main" id="{77994D72-209C-7349-9F17-DC105DFEAFE6}"/>
                </a:ext>
              </a:extLst>
            </p:cNvPr>
            <p:cNvPicPr>
              <a:picLocks noChangeAspect="1"/>
            </p:cNvPicPr>
            <p:nvPr/>
          </p:nvPicPr>
          <p:blipFill>
            <a:blip r:embed="rId3"/>
            <a:stretch>
              <a:fillRect/>
            </a:stretch>
          </p:blipFill>
          <p:spPr>
            <a:xfrm>
              <a:off x="8282178" y="251174"/>
              <a:ext cx="3166985" cy="3090672"/>
            </a:xfrm>
            <a:prstGeom prst="rect">
              <a:avLst/>
            </a:prstGeom>
          </p:spPr>
        </p:pic>
        <p:pic>
          <p:nvPicPr>
            <p:cNvPr id="7" name="Picture 6">
              <a:extLst>
                <a:ext uri="{FF2B5EF4-FFF2-40B4-BE49-F238E27FC236}">
                  <a16:creationId xmlns:a16="http://schemas.microsoft.com/office/drawing/2014/main" id="{39ADD231-3A2D-9A4D-A525-41B791491F6C}"/>
                </a:ext>
              </a:extLst>
            </p:cNvPr>
            <p:cNvPicPr>
              <a:picLocks noChangeAspect="1"/>
            </p:cNvPicPr>
            <p:nvPr/>
          </p:nvPicPr>
          <p:blipFill>
            <a:blip r:embed="rId4"/>
            <a:stretch>
              <a:fillRect/>
            </a:stretch>
          </p:blipFill>
          <p:spPr>
            <a:xfrm>
              <a:off x="8282178" y="3429000"/>
              <a:ext cx="3162300" cy="3086100"/>
            </a:xfrm>
            <a:prstGeom prst="rect">
              <a:avLst/>
            </a:prstGeom>
          </p:spPr>
        </p:pic>
      </p:grpSp>
    </p:spTree>
    <p:extLst>
      <p:ext uri="{BB962C8B-B14F-4D97-AF65-F5344CB8AC3E}">
        <p14:creationId xmlns:p14="http://schemas.microsoft.com/office/powerpoint/2010/main" val="2571565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DF557-C112-6F4E-A0AF-BA33E51DC163}"/>
              </a:ext>
            </a:extLst>
          </p:cNvPr>
          <p:cNvSpPr>
            <a:spLocks noGrp="1"/>
          </p:cNvSpPr>
          <p:nvPr>
            <p:ph type="title"/>
          </p:nvPr>
        </p:nvSpPr>
        <p:spPr>
          <a:xfrm>
            <a:off x="1141414" y="609600"/>
            <a:ext cx="6038768" cy="1905000"/>
          </a:xfrm>
        </p:spPr>
        <p:txBody>
          <a:bodyPr vert="horz" lIns="91440" tIns="45720" rIns="91440" bIns="45720" rtlCol="0" anchor="ctr">
            <a:normAutofit/>
          </a:bodyPr>
          <a:lstStyle/>
          <a:p>
            <a:r>
              <a:rPr lang="en-US" dirty="0"/>
              <a:t>Location Results</a:t>
            </a:r>
          </a:p>
        </p:txBody>
      </p:sp>
      <p:sp>
        <p:nvSpPr>
          <p:cNvPr id="3" name="TextBox 2">
            <a:extLst>
              <a:ext uri="{FF2B5EF4-FFF2-40B4-BE49-F238E27FC236}">
                <a16:creationId xmlns:a16="http://schemas.microsoft.com/office/drawing/2014/main" id="{9FB562FA-D925-4B48-B5E5-56ECE2F34156}"/>
              </a:ext>
            </a:extLst>
          </p:cNvPr>
          <p:cNvSpPr txBox="1"/>
          <p:nvPr/>
        </p:nvSpPr>
        <p:spPr>
          <a:xfrm>
            <a:off x="1141414" y="2666999"/>
            <a:ext cx="6162635" cy="3373879"/>
          </a:xfrm>
          <a:prstGeom prst="rect">
            <a:avLst/>
          </a:prstGeom>
        </p:spPr>
        <p:txBody>
          <a:bodyPr vert="horz" lIns="91440" tIns="45720" rIns="91440" bIns="45720" rtlCol="0" anchor="ctr">
            <a:normAutofit/>
          </a:bodyPr>
          <a:lstStyle/>
          <a:p>
            <a:pPr lvl="0">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Region with highest volume per sale: Western Europe</a:t>
            </a:r>
          </a:p>
          <a:p>
            <a:pPr lvl="1">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25% volume over other regions</a:t>
            </a:r>
          </a:p>
          <a:p>
            <a:pPr lvl="1">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18% more volatile than company average</a:t>
            </a:r>
          </a:p>
          <a:p>
            <a:pPr>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Most stable regions: Central America &amp; Eastern Europe</a:t>
            </a:r>
          </a:p>
          <a:p>
            <a:pPr lvl="1">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48.5% lower volume, but 58% less volatile</a:t>
            </a:r>
          </a:p>
          <a:p>
            <a:pPr lvl="1">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Increasing volume will create more volatility in single market, but diversification across regions may bring more overall stability</a:t>
            </a:r>
          </a:p>
        </p:txBody>
      </p:sp>
      <p:sp>
        <p:nvSpPr>
          <p:cNvPr id="10" name="Rectangle 9">
            <a:extLst>
              <a:ext uri="{FF2B5EF4-FFF2-40B4-BE49-F238E27FC236}">
                <a16:creationId xmlns:a16="http://schemas.microsoft.com/office/drawing/2014/main" id="{C2CAC0E2-A334-4A65-B7FA-9BDDAD042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219768B-F6E8-3E4D-B2E8-5BC7907EB500}"/>
              </a:ext>
            </a:extLst>
          </p:cNvPr>
          <p:cNvPicPr>
            <a:picLocks noChangeAspect="1"/>
          </p:cNvPicPr>
          <p:nvPr/>
        </p:nvPicPr>
        <p:blipFill>
          <a:blip r:embed="rId3"/>
          <a:stretch>
            <a:fillRect/>
          </a:stretch>
        </p:blipFill>
        <p:spPr>
          <a:xfrm>
            <a:off x="8275828" y="342900"/>
            <a:ext cx="3175000" cy="3086100"/>
          </a:xfrm>
          <a:prstGeom prst="rect">
            <a:avLst/>
          </a:prstGeom>
        </p:spPr>
      </p:pic>
      <p:pic>
        <p:nvPicPr>
          <p:cNvPr id="5" name="Picture 4">
            <a:extLst>
              <a:ext uri="{FF2B5EF4-FFF2-40B4-BE49-F238E27FC236}">
                <a16:creationId xmlns:a16="http://schemas.microsoft.com/office/drawing/2014/main" id="{88545980-638E-CF4F-98B5-166B9FE3BE59}"/>
              </a:ext>
            </a:extLst>
          </p:cNvPr>
          <p:cNvPicPr>
            <a:picLocks noChangeAspect="1"/>
          </p:cNvPicPr>
          <p:nvPr/>
        </p:nvPicPr>
        <p:blipFill>
          <a:blip r:embed="rId4"/>
          <a:stretch>
            <a:fillRect/>
          </a:stretch>
        </p:blipFill>
        <p:spPr>
          <a:xfrm>
            <a:off x="8301228" y="3429000"/>
            <a:ext cx="3149600" cy="3086100"/>
          </a:xfrm>
          <a:prstGeom prst="rect">
            <a:avLst/>
          </a:prstGeom>
        </p:spPr>
      </p:pic>
    </p:spTree>
    <p:extLst>
      <p:ext uri="{BB962C8B-B14F-4D97-AF65-F5344CB8AC3E}">
        <p14:creationId xmlns:p14="http://schemas.microsoft.com/office/powerpoint/2010/main" val="1235836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DF557-C112-6F4E-A0AF-BA33E51DC163}"/>
              </a:ext>
            </a:extLst>
          </p:cNvPr>
          <p:cNvSpPr>
            <a:spLocks noGrp="1"/>
          </p:cNvSpPr>
          <p:nvPr>
            <p:ph type="title"/>
          </p:nvPr>
        </p:nvSpPr>
        <p:spPr>
          <a:xfrm>
            <a:off x="1141414" y="609600"/>
            <a:ext cx="6038768" cy="1905000"/>
          </a:xfrm>
        </p:spPr>
        <p:txBody>
          <a:bodyPr vert="horz" lIns="91440" tIns="45720" rIns="91440" bIns="45720" rtlCol="0" anchor="ctr">
            <a:normAutofit/>
          </a:bodyPr>
          <a:lstStyle/>
          <a:p>
            <a:r>
              <a:rPr lang="en-US" dirty="0"/>
              <a:t>Employee Results</a:t>
            </a:r>
          </a:p>
        </p:txBody>
      </p:sp>
      <p:sp>
        <p:nvSpPr>
          <p:cNvPr id="3" name="TextBox 2">
            <a:extLst>
              <a:ext uri="{FF2B5EF4-FFF2-40B4-BE49-F238E27FC236}">
                <a16:creationId xmlns:a16="http://schemas.microsoft.com/office/drawing/2014/main" id="{9FB562FA-D925-4B48-B5E5-56ECE2F34156}"/>
              </a:ext>
            </a:extLst>
          </p:cNvPr>
          <p:cNvSpPr txBox="1"/>
          <p:nvPr/>
        </p:nvSpPr>
        <p:spPr>
          <a:xfrm>
            <a:off x="1141414" y="2666999"/>
            <a:ext cx="6162635" cy="3373879"/>
          </a:xfrm>
          <a:prstGeom prst="rect">
            <a:avLst/>
          </a:prstGeom>
        </p:spPr>
        <p:txBody>
          <a:bodyPr vert="horz" lIns="91440" tIns="45720" rIns="91440" bIns="45720" rtlCol="0" anchor="ctr">
            <a:normAutofit/>
          </a:bodyPr>
          <a:lstStyle/>
          <a:p>
            <a:pPr lvl="0">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Individual with highest volume per sale: King7</a:t>
            </a:r>
          </a:p>
          <a:p>
            <a:pPr lvl="1">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18% volume over other employees</a:t>
            </a:r>
          </a:p>
          <a:p>
            <a:pPr lvl="1">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16% more volatile than company average</a:t>
            </a:r>
          </a:p>
          <a:p>
            <a:pPr>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Lowest volume per sale: Suyama6</a:t>
            </a:r>
          </a:p>
          <a:p>
            <a:pPr lvl="1">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14% less volume than other employees</a:t>
            </a:r>
          </a:p>
          <a:p>
            <a:pPr lvl="1">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14.2% less volatile (Good consistency)</a:t>
            </a:r>
          </a:p>
        </p:txBody>
      </p:sp>
      <p:sp>
        <p:nvSpPr>
          <p:cNvPr id="10" name="Rectangle 9">
            <a:extLst>
              <a:ext uri="{FF2B5EF4-FFF2-40B4-BE49-F238E27FC236}">
                <a16:creationId xmlns:a16="http://schemas.microsoft.com/office/drawing/2014/main" id="{C2CAC0E2-A334-4A65-B7FA-9BDDAD042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219768B-F6E8-3E4D-B2E8-5BC7907EB500}"/>
              </a:ext>
            </a:extLst>
          </p:cNvPr>
          <p:cNvPicPr>
            <a:picLocks noChangeAspect="1"/>
          </p:cNvPicPr>
          <p:nvPr/>
        </p:nvPicPr>
        <p:blipFill>
          <a:blip r:embed="rId3"/>
          <a:stretch>
            <a:fillRect/>
          </a:stretch>
        </p:blipFill>
        <p:spPr>
          <a:xfrm>
            <a:off x="8275828" y="342900"/>
            <a:ext cx="3175000" cy="3086100"/>
          </a:xfrm>
          <a:prstGeom prst="rect">
            <a:avLst/>
          </a:prstGeom>
        </p:spPr>
      </p:pic>
      <p:pic>
        <p:nvPicPr>
          <p:cNvPr id="5" name="Picture 4">
            <a:extLst>
              <a:ext uri="{FF2B5EF4-FFF2-40B4-BE49-F238E27FC236}">
                <a16:creationId xmlns:a16="http://schemas.microsoft.com/office/drawing/2014/main" id="{88545980-638E-CF4F-98B5-166B9FE3BE59}"/>
              </a:ext>
            </a:extLst>
          </p:cNvPr>
          <p:cNvPicPr>
            <a:picLocks noChangeAspect="1"/>
          </p:cNvPicPr>
          <p:nvPr/>
        </p:nvPicPr>
        <p:blipFill>
          <a:blip r:embed="rId4"/>
          <a:stretch>
            <a:fillRect/>
          </a:stretch>
        </p:blipFill>
        <p:spPr>
          <a:xfrm>
            <a:off x="8301228" y="3429000"/>
            <a:ext cx="3149600" cy="3086100"/>
          </a:xfrm>
          <a:prstGeom prst="rect">
            <a:avLst/>
          </a:prstGeom>
        </p:spPr>
      </p:pic>
    </p:spTree>
    <p:extLst>
      <p:ext uri="{BB962C8B-B14F-4D97-AF65-F5344CB8AC3E}">
        <p14:creationId xmlns:p14="http://schemas.microsoft.com/office/powerpoint/2010/main" val="3548116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2910-0B1A-DF4E-8BC3-848AF352B931}"/>
              </a:ext>
            </a:extLst>
          </p:cNvPr>
          <p:cNvSpPr>
            <a:spLocks noGrp="1"/>
          </p:cNvSpPr>
          <p:nvPr>
            <p:ph type="title"/>
          </p:nvPr>
        </p:nvSpPr>
        <p:spPr>
          <a:xfrm>
            <a:off x="6420465" y="609600"/>
            <a:ext cx="5122606" cy="1905000"/>
          </a:xfrm>
        </p:spPr>
        <p:txBody>
          <a:bodyPr>
            <a:normAutofit/>
          </a:bodyPr>
          <a:lstStyle/>
          <a:p>
            <a:r>
              <a:rPr lang="en-US" dirty="0"/>
              <a:t>Recommendations</a:t>
            </a:r>
          </a:p>
        </p:txBody>
      </p:sp>
      <p:sp>
        <p:nvSpPr>
          <p:cNvPr id="3" name="Content Placeholder 2">
            <a:extLst>
              <a:ext uri="{FF2B5EF4-FFF2-40B4-BE49-F238E27FC236}">
                <a16:creationId xmlns:a16="http://schemas.microsoft.com/office/drawing/2014/main" id="{3E244267-CCE4-0947-9147-C73A1C033FE6}"/>
              </a:ext>
            </a:extLst>
          </p:cNvPr>
          <p:cNvSpPr>
            <a:spLocks noGrp="1"/>
          </p:cNvSpPr>
          <p:nvPr>
            <p:ph idx="1"/>
          </p:nvPr>
        </p:nvSpPr>
        <p:spPr>
          <a:xfrm>
            <a:off x="6420465" y="1971675"/>
            <a:ext cx="5122606" cy="3911600"/>
          </a:xfrm>
        </p:spPr>
        <p:txBody>
          <a:bodyPr anchor="b">
            <a:normAutofit/>
          </a:bodyPr>
          <a:lstStyle/>
          <a:p>
            <a:pPr>
              <a:lnSpc>
                <a:spcPct val="90000"/>
              </a:lnSpc>
              <a:buClr>
                <a:srgbClr val="FF5858"/>
              </a:buClr>
            </a:pPr>
            <a:r>
              <a:rPr lang="en-US" sz="1400" dirty="0"/>
              <a:t>Focus on larger percentage discounts to boost volume</a:t>
            </a:r>
          </a:p>
          <a:p>
            <a:pPr lvl="1">
              <a:lnSpc>
                <a:spcPct val="90000"/>
              </a:lnSpc>
              <a:buClr>
                <a:srgbClr val="FF5858"/>
              </a:buClr>
            </a:pPr>
            <a:r>
              <a:rPr lang="en-US" sz="1400" dirty="0"/>
              <a:t>10% discounts and lower produce questionable results</a:t>
            </a:r>
          </a:p>
          <a:p>
            <a:pPr lvl="1">
              <a:lnSpc>
                <a:spcPct val="90000"/>
              </a:lnSpc>
              <a:buClr>
                <a:srgbClr val="FF5858"/>
              </a:buClr>
            </a:pPr>
            <a:r>
              <a:rPr lang="en-US" sz="1400" dirty="0"/>
              <a:t>Additional volatility in revenue may not be worth additional volume</a:t>
            </a:r>
          </a:p>
          <a:p>
            <a:pPr lvl="1">
              <a:lnSpc>
                <a:spcPct val="90000"/>
              </a:lnSpc>
              <a:buClr>
                <a:srgbClr val="FF5858"/>
              </a:buClr>
            </a:pPr>
            <a:endParaRPr lang="en-US" sz="1400" dirty="0"/>
          </a:p>
          <a:p>
            <a:pPr>
              <a:lnSpc>
                <a:spcPct val="90000"/>
              </a:lnSpc>
              <a:buClr>
                <a:srgbClr val="FF5858"/>
              </a:buClr>
            </a:pPr>
            <a:r>
              <a:rPr lang="en-US" sz="1400" dirty="0"/>
              <a:t>Use discounts in effort to attract greater volume in Eastern Europe &amp; Central America</a:t>
            </a:r>
          </a:p>
          <a:p>
            <a:pPr>
              <a:lnSpc>
                <a:spcPct val="90000"/>
              </a:lnSpc>
              <a:buClr>
                <a:srgbClr val="FF5858"/>
              </a:buClr>
            </a:pPr>
            <a:endParaRPr lang="en-US" sz="1400" dirty="0"/>
          </a:p>
          <a:p>
            <a:pPr>
              <a:lnSpc>
                <a:spcPct val="90000"/>
              </a:lnSpc>
              <a:buClr>
                <a:srgbClr val="FF5858"/>
              </a:buClr>
            </a:pPr>
            <a:r>
              <a:rPr lang="en-US" sz="1400" dirty="0"/>
              <a:t>Study King7 and Suyama6 sales strategy</a:t>
            </a:r>
          </a:p>
          <a:p>
            <a:pPr lvl="1">
              <a:lnSpc>
                <a:spcPct val="90000"/>
              </a:lnSpc>
              <a:buClr>
                <a:srgbClr val="FF5858"/>
              </a:buClr>
            </a:pPr>
            <a:r>
              <a:rPr lang="en-US" sz="1200" dirty="0"/>
              <a:t>Identify techniques that can be shared amongst the firm</a:t>
            </a:r>
          </a:p>
          <a:p>
            <a:pPr lvl="1">
              <a:lnSpc>
                <a:spcPct val="90000"/>
              </a:lnSpc>
              <a:buClr>
                <a:srgbClr val="FF5858"/>
              </a:buClr>
            </a:pPr>
            <a:r>
              <a:rPr lang="en-US" sz="1200" dirty="0"/>
              <a:t>Suyama6 may not be top performer, but if properly trained, may be able to deliver more consistent results in the future</a:t>
            </a:r>
          </a:p>
        </p:txBody>
      </p:sp>
      <p:pic>
        <p:nvPicPr>
          <p:cNvPr id="8" name="Picture 7">
            <a:extLst>
              <a:ext uri="{FF2B5EF4-FFF2-40B4-BE49-F238E27FC236}">
                <a16:creationId xmlns:a16="http://schemas.microsoft.com/office/drawing/2014/main" id="{AF827F77-3E72-1F4A-A9FD-AB74BEACDCE2}"/>
              </a:ext>
            </a:extLst>
          </p:cNvPr>
          <p:cNvPicPr>
            <a:picLocks noChangeAspect="1"/>
          </p:cNvPicPr>
          <p:nvPr/>
        </p:nvPicPr>
        <p:blipFill rotWithShape="1">
          <a:blip r:embed="rId3">
            <a:lum bright="70000" contrast="-70000"/>
          </a:blip>
          <a:srcRect l="14235" t="13751" r="14096" b="14583"/>
          <a:stretch/>
        </p:blipFill>
        <p:spPr>
          <a:xfrm>
            <a:off x="745132" y="645106"/>
            <a:ext cx="5247747" cy="5247747"/>
          </a:xfrm>
          <a:prstGeom prst="roundRect">
            <a:avLst>
              <a:gd name="adj" fmla="val 3517"/>
            </a:avLst>
          </a:prstGeom>
          <a:ln w="38100">
            <a:noFill/>
          </a:ln>
          <a:effectLst>
            <a:innerShdw blurRad="57150" dist="38100" dir="14460000">
              <a:srgbClr val="000000">
                <a:alpha val="70000"/>
              </a:srgbClr>
            </a:innerShdw>
          </a:effectLst>
        </p:spPr>
      </p:pic>
    </p:spTree>
    <p:extLst>
      <p:ext uri="{BB962C8B-B14F-4D97-AF65-F5344CB8AC3E}">
        <p14:creationId xmlns:p14="http://schemas.microsoft.com/office/powerpoint/2010/main" val="1743644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73D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2910-0B1A-DF4E-8BC3-848AF352B931}"/>
              </a:ext>
            </a:extLst>
          </p:cNvPr>
          <p:cNvSpPr>
            <a:spLocks noGrp="1"/>
          </p:cNvSpPr>
          <p:nvPr>
            <p:ph type="title"/>
          </p:nvPr>
        </p:nvSpPr>
        <p:spPr>
          <a:xfrm>
            <a:off x="584203" y="609600"/>
            <a:ext cx="10463208" cy="1905000"/>
          </a:xfrm>
        </p:spPr>
        <p:txBody>
          <a:bodyPr vert="horz" lIns="91440" tIns="45720" rIns="91440" bIns="45720" rtlCol="0" anchor="ctr">
            <a:normAutofit/>
          </a:bodyPr>
          <a:lstStyle/>
          <a:p>
            <a:r>
              <a:rPr lang="en-US" sz="3600" dirty="0"/>
              <a:t>Next Steps</a:t>
            </a:r>
          </a:p>
        </p:txBody>
      </p:sp>
      <p:sp>
        <p:nvSpPr>
          <p:cNvPr id="14" name="Rectangle 13" descr="House">
            <a:extLst>
              <a:ext uri="{FF2B5EF4-FFF2-40B4-BE49-F238E27FC236}">
                <a16:creationId xmlns:a16="http://schemas.microsoft.com/office/drawing/2014/main" id="{BDD765E7-A5E4-6241-ADCE-6D2C14092AFE}"/>
              </a:ext>
            </a:extLst>
          </p:cNvPr>
          <p:cNvSpPr/>
          <p:nvPr/>
        </p:nvSpPr>
        <p:spPr>
          <a:xfrm>
            <a:off x="584203" y="2637654"/>
            <a:ext cx="1151718" cy="115171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0">
            <a:scrgbClr r="0" g="0" b="0"/>
          </a:lnRef>
          <a:fillRef idx="3">
            <a:scrgbClr r="0" g="0" b="0"/>
          </a:fillRef>
          <a:effectRef idx="2">
            <a:schemeClr val="accent2">
              <a:hueOff val="0"/>
              <a:satOff val="0"/>
              <a:lumOff val="0"/>
              <a:alphaOff val="0"/>
            </a:schemeClr>
          </a:effectRef>
          <a:fontRef idx="minor">
            <a:schemeClr val="lt1"/>
          </a:fontRef>
        </p:style>
      </p:sp>
      <p:sp>
        <p:nvSpPr>
          <p:cNvPr id="15" name="Freeform 14">
            <a:extLst>
              <a:ext uri="{FF2B5EF4-FFF2-40B4-BE49-F238E27FC236}">
                <a16:creationId xmlns:a16="http://schemas.microsoft.com/office/drawing/2014/main" id="{BC0C4C91-25FC-F940-9873-34286FBC3B41}"/>
              </a:ext>
            </a:extLst>
          </p:cNvPr>
          <p:cNvSpPr/>
          <p:nvPr/>
        </p:nvSpPr>
        <p:spPr>
          <a:xfrm>
            <a:off x="584203" y="3908284"/>
            <a:ext cx="3290624" cy="493593"/>
          </a:xfrm>
          <a:custGeom>
            <a:avLst/>
            <a:gdLst>
              <a:gd name="connsiteX0" fmla="*/ 0 w 3290624"/>
              <a:gd name="connsiteY0" fmla="*/ 0 h 493593"/>
              <a:gd name="connsiteX1" fmla="*/ 3290624 w 3290624"/>
              <a:gd name="connsiteY1" fmla="*/ 0 h 493593"/>
              <a:gd name="connsiteX2" fmla="*/ 3290624 w 3290624"/>
              <a:gd name="connsiteY2" fmla="*/ 493593 h 493593"/>
              <a:gd name="connsiteX3" fmla="*/ 0 w 3290624"/>
              <a:gd name="connsiteY3" fmla="*/ 493593 h 493593"/>
              <a:gd name="connsiteX4" fmla="*/ 0 w 3290624"/>
              <a:gd name="connsiteY4" fmla="*/ 0 h 493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624" h="493593">
                <a:moveTo>
                  <a:pt x="0" y="0"/>
                </a:moveTo>
                <a:lnTo>
                  <a:pt x="3290624" y="0"/>
                </a:lnTo>
                <a:lnTo>
                  <a:pt x="3290624" y="493593"/>
                </a:lnTo>
                <a:lnTo>
                  <a:pt x="0" y="49359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kern="1200"/>
              <a:t>Explore Relationship Between Regions and Discounts</a:t>
            </a:r>
            <a:endParaRPr lang="en-US" sz="1500" kern="1200" dirty="0"/>
          </a:p>
        </p:txBody>
      </p:sp>
      <p:sp>
        <p:nvSpPr>
          <p:cNvPr id="16" name="Freeform 15">
            <a:extLst>
              <a:ext uri="{FF2B5EF4-FFF2-40B4-BE49-F238E27FC236}">
                <a16:creationId xmlns:a16="http://schemas.microsoft.com/office/drawing/2014/main" id="{FA826228-7358-8547-A6E8-AC39082D4F2A}"/>
              </a:ext>
            </a:extLst>
          </p:cNvPr>
          <p:cNvSpPr/>
          <p:nvPr/>
        </p:nvSpPr>
        <p:spPr>
          <a:xfrm>
            <a:off x="584203" y="4457185"/>
            <a:ext cx="3290624" cy="945848"/>
          </a:xfrm>
          <a:custGeom>
            <a:avLst/>
            <a:gdLst>
              <a:gd name="connsiteX0" fmla="*/ 0 w 3290624"/>
              <a:gd name="connsiteY0" fmla="*/ 0 h 945848"/>
              <a:gd name="connsiteX1" fmla="*/ 3290624 w 3290624"/>
              <a:gd name="connsiteY1" fmla="*/ 0 h 945848"/>
              <a:gd name="connsiteX2" fmla="*/ 3290624 w 3290624"/>
              <a:gd name="connsiteY2" fmla="*/ 945848 h 945848"/>
              <a:gd name="connsiteX3" fmla="*/ 0 w 3290624"/>
              <a:gd name="connsiteY3" fmla="*/ 945848 h 945848"/>
              <a:gd name="connsiteX4" fmla="*/ 0 w 3290624"/>
              <a:gd name="connsiteY4" fmla="*/ 0 h 945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624" h="945848">
                <a:moveTo>
                  <a:pt x="0" y="0"/>
                </a:moveTo>
                <a:lnTo>
                  <a:pt x="3290624" y="0"/>
                </a:lnTo>
                <a:lnTo>
                  <a:pt x="3290624" y="945848"/>
                </a:lnTo>
                <a:lnTo>
                  <a:pt x="0" y="945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Do regions like Western Europe receive a higher proportion of discounts? </a:t>
            </a:r>
          </a:p>
          <a:p>
            <a:pPr marL="0" lvl="0" indent="0" algn="l" defTabSz="488950">
              <a:lnSpc>
                <a:spcPct val="100000"/>
              </a:lnSpc>
              <a:spcBef>
                <a:spcPct val="0"/>
              </a:spcBef>
              <a:spcAft>
                <a:spcPct val="35000"/>
              </a:spcAft>
              <a:buNone/>
            </a:pPr>
            <a:r>
              <a:rPr lang="en-US" sz="1100" kern="1200" dirty="0"/>
              <a:t>If so, use regression analysis to estimate growth potential by applying discounts in other regions.</a:t>
            </a:r>
          </a:p>
        </p:txBody>
      </p:sp>
      <p:sp>
        <p:nvSpPr>
          <p:cNvPr id="17" name="Rectangle 16" descr="Map with pin">
            <a:extLst>
              <a:ext uri="{FF2B5EF4-FFF2-40B4-BE49-F238E27FC236}">
                <a16:creationId xmlns:a16="http://schemas.microsoft.com/office/drawing/2014/main" id="{F9627AA1-E3B5-1148-BE75-8645D79802A8}"/>
              </a:ext>
            </a:extLst>
          </p:cNvPr>
          <p:cNvSpPr>
            <a:spLocks noChangeAspect="1"/>
          </p:cNvSpPr>
          <p:nvPr/>
        </p:nvSpPr>
        <p:spPr>
          <a:xfrm>
            <a:off x="4450687" y="2464986"/>
            <a:ext cx="1492913" cy="149291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sp>
      <p:sp>
        <p:nvSpPr>
          <p:cNvPr id="18" name="Freeform 17">
            <a:extLst>
              <a:ext uri="{FF2B5EF4-FFF2-40B4-BE49-F238E27FC236}">
                <a16:creationId xmlns:a16="http://schemas.microsoft.com/office/drawing/2014/main" id="{883427C5-C102-6D4B-A3F5-035DA5D4A588}"/>
              </a:ext>
            </a:extLst>
          </p:cNvPr>
          <p:cNvSpPr/>
          <p:nvPr/>
        </p:nvSpPr>
        <p:spPr>
          <a:xfrm>
            <a:off x="4450687" y="3908284"/>
            <a:ext cx="3290624" cy="493593"/>
          </a:xfrm>
          <a:custGeom>
            <a:avLst/>
            <a:gdLst>
              <a:gd name="connsiteX0" fmla="*/ 0 w 3290624"/>
              <a:gd name="connsiteY0" fmla="*/ 0 h 493593"/>
              <a:gd name="connsiteX1" fmla="*/ 3290624 w 3290624"/>
              <a:gd name="connsiteY1" fmla="*/ 0 h 493593"/>
              <a:gd name="connsiteX2" fmla="*/ 3290624 w 3290624"/>
              <a:gd name="connsiteY2" fmla="*/ 493593 h 493593"/>
              <a:gd name="connsiteX3" fmla="*/ 0 w 3290624"/>
              <a:gd name="connsiteY3" fmla="*/ 493593 h 493593"/>
              <a:gd name="connsiteX4" fmla="*/ 0 w 3290624"/>
              <a:gd name="connsiteY4" fmla="*/ 0 h 493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624" h="493593">
                <a:moveTo>
                  <a:pt x="0" y="0"/>
                </a:moveTo>
                <a:lnTo>
                  <a:pt x="3290624" y="0"/>
                </a:lnTo>
                <a:lnTo>
                  <a:pt x="3290624" y="493593"/>
                </a:lnTo>
                <a:lnTo>
                  <a:pt x="0" y="49359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dirty="0"/>
              <a:t>Explore Relationship Between Employees &amp; Regions</a:t>
            </a:r>
            <a:endParaRPr lang="en-US" sz="1500" kern="1200" dirty="0"/>
          </a:p>
        </p:txBody>
      </p:sp>
      <p:sp>
        <p:nvSpPr>
          <p:cNvPr id="19" name="Freeform 18">
            <a:extLst>
              <a:ext uri="{FF2B5EF4-FFF2-40B4-BE49-F238E27FC236}">
                <a16:creationId xmlns:a16="http://schemas.microsoft.com/office/drawing/2014/main" id="{6F38BBCD-4116-0646-9D66-6AF0F3A14648}"/>
              </a:ext>
            </a:extLst>
          </p:cNvPr>
          <p:cNvSpPr/>
          <p:nvPr/>
        </p:nvSpPr>
        <p:spPr>
          <a:xfrm>
            <a:off x="4450687" y="4457185"/>
            <a:ext cx="3290624" cy="945848"/>
          </a:xfrm>
          <a:custGeom>
            <a:avLst/>
            <a:gdLst>
              <a:gd name="connsiteX0" fmla="*/ 0 w 3290624"/>
              <a:gd name="connsiteY0" fmla="*/ 0 h 945848"/>
              <a:gd name="connsiteX1" fmla="*/ 3290624 w 3290624"/>
              <a:gd name="connsiteY1" fmla="*/ 0 h 945848"/>
              <a:gd name="connsiteX2" fmla="*/ 3290624 w 3290624"/>
              <a:gd name="connsiteY2" fmla="*/ 945848 h 945848"/>
              <a:gd name="connsiteX3" fmla="*/ 0 w 3290624"/>
              <a:gd name="connsiteY3" fmla="*/ 945848 h 945848"/>
              <a:gd name="connsiteX4" fmla="*/ 0 w 3290624"/>
              <a:gd name="connsiteY4" fmla="*/ 0 h 945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624" h="945848">
                <a:moveTo>
                  <a:pt x="0" y="0"/>
                </a:moveTo>
                <a:lnTo>
                  <a:pt x="3290624" y="0"/>
                </a:lnTo>
                <a:lnTo>
                  <a:pt x="3290624" y="945848"/>
                </a:lnTo>
                <a:lnTo>
                  <a:pt x="0" y="945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The fact that employee results vary more than regional results suggests that employees are not assigned to specific areas.</a:t>
            </a:r>
          </a:p>
          <a:p>
            <a:pPr marL="0" lvl="0" indent="0" algn="l" defTabSz="488950">
              <a:lnSpc>
                <a:spcPct val="100000"/>
              </a:lnSpc>
              <a:spcBef>
                <a:spcPct val="0"/>
              </a:spcBef>
              <a:spcAft>
                <a:spcPct val="35000"/>
              </a:spcAft>
              <a:buNone/>
            </a:pPr>
            <a:r>
              <a:rPr lang="en-US" sz="1100" dirty="0"/>
              <a:t>Collinearity may exist if certain employees are consistently selling to high performing regions.</a:t>
            </a:r>
          </a:p>
        </p:txBody>
      </p:sp>
      <p:sp>
        <p:nvSpPr>
          <p:cNvPr id="20" name="Rectangle 19" descr="Bullseye">
            <a:extLst>
              <a:ext uri="{FF2B5EF4-FFF2-40B4-BE49-F238E27FC236}">
                <a16:creationId xmlns:a16="http://schemas.microsoft.com/office/drawing/2014/main" id="{9623F37B-CEA7-6F4D-8296-B0AC7C58342A}"/>
              </a:ext>
            </a:extLst>
          </p:cNvPr>
          <p:cNvSpPr>
            <a:spLocks noChangeAspect="1"/>
          </p:cNvSpPr>
          <p:nvPr/>
        </p:nvSpPr>
        <p:spPr>
          <a:xfrm>
            <a:off x="8317171" y="2832410"/>
            <a:ext cx="767391" cy="767391"/>
          </a:xfrm>
          <a:prstGeom prst="rect">
            <a:avLst/>
          </a:prstGeom>
          <a:blipFill>
            <a:blip r:embed="rId4">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4">
              <a:hueOff val="0"/>
              <a:satOff val="0"/>
              <a:lumOff val="0"/>
              <a:alphaOff val="0"/>
            </a:schemeClr>
          </a:effectRef>
          <a:fontRef idx="minor">
            <a:schemeClr val="lt1"/>
          </a:fontRef>
        </p:style>
      </p:sp>
      <p:sp>
        <p:nvSpPr>
          <p:cNvPr id="21" name="Freeform 20">
            <a:extLst>
              <a:ext uri="{FF2B5EF4-FFF2-40B4-BE49-F238E27FC236}">
                <a16:creationId xmlns:a16="http://schemas.microsoft.com/office/drawing/2014/main" id="{36DE9217-FA59-9441-92DE-E6406DB1B631}"/>
              </a:ext>
            </a:extLst>
          </p:cNvPr>
          <p:cNvSpPr/>
          <p:nvPr/>
        </p:nvSpPr>
        <p:spPr>
          <a:xfrm>
            <a:off x="8317171" y="3908284"/>
            <a:ext cx="3290624" cy="493593"/>
          </a:xfrm>
          <a:custGeom>
            <a:avLst/>
            <a:gdLst>
              <a:gd name="connsiteX0" fmla="*/ 0 w 3290624"/>
              <a:gd name="connsiteY0" fmla="*/ 0 h 493593"/>
              <a:gd name="connsiteX1" fmla="*/ 3290624 w 3290624"/>
              <a:gd name="connsiteY1" fmla="*/ 0 h 493593"/>
              <a:gd name="connsiteX2" fmla="*/ 3290624 w 3290624"/>
              <a:gd name="connsiteY2" fmla="*/ 493593 h 493593"/>
              <a:gd name="connsiteX3" fmla="*/ 0 w 3290624"/>
              <a:gd name="connsiteY3" fmla="*/ 493593 h 493593"/>
              <a:gd name="connsiteX4" fmla="*/ 0 w 3290624"/>
              <a:gd name="connsiteY4" fmla="*/ 0 h 493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624" h="493593">
                <a:moveTo>
                  <a:pt x="0" y="0"/>
                </a:moveTo>
                <a:lnTo>
                  <a:pt x="3290624" y="0"/>
                </a:lnTo>
                <a:lnTo>
                  <a:pt x="3290624" y="493593"/>
                </a:lnTo>
                <a:lnTo>
                  <a:pt x="0" y="49359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kern="1200" dirty="0"/>
              <a:t>Use Revenue as a Target to Incorporate Price</a:t>
            </a:r>
          </a:p>
        </p:txBody>
      </p:sp>
      <p:sp>
        <p:nvSpPr>
          <p:cNvPr id="22" name="Freeform 21">
            <a:extLst>
              <a:ext uri="{FF2B5EF4-FFF2-40B4-BE49-F238E27FC236}">
                <a16:creationId xmlns:a16="http://schemas.microsoft.com/office/drawing/2014/main" id="{D79DAEB5-D9A3-954A-A3AB-DB761FB63920}"/>
              </a:ext>
            </a:extLst>
          </p:cNvPr>
          <p:cNvSpPr/>
          <p:nvPr/>
        </p:nvSpPr>
        <p:spPr>
          <a:xfrm>
            <a:off x="8317171" y="4457185"/>
            <a:ext cx="3290624" cy="945848"/>
          </a:xfrm>
          <a:custGeom>
            <a:avLst/>
            <a:gdLst>
              <a:gd name="connsiteX0" fmla="*/ 0 w 3290624"/>
              <a:gd name="connsiteY0" fmla="*/ 0 h 945848"/>
              <a:gd name="connsiteX1" fmla="*/ 3290624 w 3290624"/>
              <a:gd name="connsiteY1" fmla="*/ 0 h 945848"/>
              <a:gd name="connsiteX2" fmla="*/ 3290624 w 3290624"/>
              <a:gd name="connsiteY2" fmla="*/ 945848 h 945848"/>
              <a:gd name="connsiteX3" fmla="*/ 0 w 3290624"/>
              <a:gd name="connsiteY3" fmla="*/ 945848 h 945848"/>
              <a:gd name="connsiteX4" fmla="*/ 0 w 3290624"/>
              <a:gd name="connsiteY4" fmla="*/ 0 h 945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624" h="945848">
                <a:moveTo>
                  <a:pt x="0" y="0"/>
                </a:moveTo>
                <a:lnTo>
                  <a:pt x="3290624" y="0"/>
                </a:lnTo>
                <a:lnTo>
                  <a:pt x="3290624" y="945848"/>
                </a:lnTo>
                <a:lnTo>
                  <a:pt x="0" y="945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Product Category itself is not a strong determinant of quantity, but maybe price is.</a:t>
            </a:r>
          </a:p>
          <a:p>
            <a:pPr marL="0" lvl="0" indent="0" algn="l" defTabSz="488950">
              <a:lnSpc>
                <a:spcPct val="100000"/>
              </a:lnSpc>
              <a:spcBef>
                <a:spcPct val="0"/>
              </a:spcBef>
              <a:spcAft>
                <a:spcPct val="35000"/>
              </a:spcAft>
              <a:buNone/>
            </a:pPr>
            <a:r>
              <a:rPr lang="en-US" sz="1100" kern="1200"/>
              <a:t>Does price have a limiting factor on volume? If so, at what price level should volume stop being a concern?</a:t>
            </a:r>
            <a:endParaRPr lang="en-US" sz="1100" kern="1200" dirty="0"/>
          </a:p>
        </p:txBody>
      </p:sp>
    </p:spTree>
    <p:extLst>
      <p:ext uri="{BB962C8B-B14F-4D97-AF65-F5344CB8AC3E}">
        <p14:creationId xmlns:p14="http://schemas.microsoft.com/office/powerpoint/2010/main" val="25426217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{B25E7BE2-0D81-5B4A-B1F4-A441FDE7E7D6}tf10001063</Template>
  <TotalTime>1677</TotalTime>
  <Words>602</Words>
  <Application>Microsoft Macintosh PowerPoint</Application>
  <PresentationFormat>Widescreen</PresentationFormat>
  <Paragraphs>65</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Century Gothic</vt:lpstr>
      <vt:lpstr>Mesh</vt:lpstr>
      <vt:lpstr> Northwind Database</vt:lpstr>
      <vt:lpstr>Understanding the Problem</vt:lpstr>
      <vt:lpstr>Agenda</vt:lpstr>
      <vt:lpstr>Scope &amp;  Relevant Factors</vt:lpstr>
      <vt:lpstr>Discount Results</vt:lpstr>
      <vt:lpstr>Location Results</vt:lpstr>
      <vt:lpstr>Employee Results</vt:lpstr>
      <vt:lpstr>Recommendations</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King County House Prices</dc:title>
  <dc:creator>Raymond Willey</dc:creator>
  <cp:lastModifiedBy>RAYMOND.WILLEY@baruchmail.cuny.edu</cp:lastModifiedBy>
  <cp:revision>22</cp:revision>
  <dcterms:created xsi:type="dcterms:W3CDTF">2019-02-10T18:48:13Z</dcterms:created>
  <dcterms:modified xsi:type="dcterms:W3CDTF">2019-04-03T18:34:55Z</dcterms:modified>
</cp:coreProperties>
</file>